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61" r:id="rId3"/>
    <p:sldId id="262" r:id="rId4"/>
    <p:sldId id="269" r:id="rId5"/>
    <p:sldId id="263" r:id="rId6"/>
    <p:sldId id="270" r:id="rId7"/>
    <p:sldId id="264" r:id="rId8"/>
    <p:sldId id="265" r:id="rId9"/>
    <p:sldId id="258" r:id="rId10"/>
    <p:sldId id="259" r:id="rId11"/>
    <p:sldId id="266" r:id="rId12"/>
    <p:sldId id="257" r:id="rId13"/>
    <p:sldId id="268" r:id="rId14"/>
    <p:sldId id="272" r:id="rId15"/>
    <p:sldId id="275" r:id="rId16"/>
    <p:sldId id="274" r:id="rId17"/>
    <p:sldId id="276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DBDA5-EB51-4EC0-8940-46D647643E7B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1C861-0758-471A-B4B9-1BC507286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F06F413-A1E6-4D0A-B856-BEF3C10131B8}" type="slidenum">
              <a:rPr lang="en-US" sz="1200"/>
              <a:pPr algn="r"/>
              <a:t>5</a:t>
            </a:fld>
            <a:endParaRPr lang="en-US" sz="1200" dirty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1C861-0758-471A-B4B9-1BC507286CB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BA92D-374E-46C3-84F7-0732D2C701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C698E-41D6-4A44-A403-91F91BECC7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A66F75-CFFC-4CCC-92AC-1B9D446C7264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2F6ED0-9560-4978-A249-CE0AB97AA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namol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Rotary Foundation &amp; ICCs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6705600" cy="2590800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Dana Moldovan</a:t>
            </a:r>
          </a:p>
          <a:p>
            <a:pPr algn="r"/>
            <a:r>
              <a:rPr lang="en-US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ICC National Coordinator USA</a:t>
            </a:r>
          </a:p>
          <a:p>
            <a:pPr algn="r"/>
            <a:r>
              <a:rPr lang="en-US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RC Thousand Oaks Sunrise</a:t>
            </a:r>
          </a:p>
          <a:p>
            <a:pPr algn="r"/>
            <a:r>
              <a:rPr lang="en-US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District 5240</a:t>
            </a:r>
          </a:p>
          <a:p>
            <a:pPr algn="r"/>
            <a:r>
              <a:rPr lang="en-US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Email: 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  <a:hlinkClick r:id="rId2"/>
              </a:rPr>
              <a:t>danamol@gmail.com</a:t>
            </a:r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r"/>
            <a:endParaRPr lang="en-US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Dependency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Projects that give “things” are analogous to spoiling your child by giving them too much. By doing so the child is deprived of the ability to service his/her own needs. This perpetuates dependency.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b="1" dirty="0" smtClean="0"/>
              <a:t>Projects that empower people </a:t>
            </a:r>
            <a:br>
              <a:rPr lang="en-US" sz="4900" b="1" dirty="0" smtClean="0"/>
            </a:b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 lnSpcReduction="10000"/>
          </a:bodyPr>
          <a:lstStyle/>
          <a:p>
            <a:r>
              <a:rPr lang="en-US" sz="3900" dirty="0" smtClean="0"/>
              <a:t>Education </a:t>
            </a:r>
          </a:p>
          <a:p>
            <a:pPr lvl="2"/>
            <a:r>
              <a:rPr lang="en-US" sz="3600" dirty="0" smtClean="0"/>
              <a:t>Primary and Secondary </a:t>
            </a:r>
          </a:p>
          <a:p>
            <a:pPr lvl="2"/>
            <a:r>
              <a:rPr lang="en-US" sz="3600" dirty="0" smtClean="0"/>
              <a:t>University </a:t>
            </a:r>
          </a:p>
          <a:p>
            <a:pPr lvl="2"/>
            <a:r>
              <a:rPr lang="en-US" sz="3600" dirty="0" smtClean="0"/>
              <a:t>Vocational </a:t>
            </a:r>
          </a:p>
          <a:p>
            <a:pPr lvl="2"/>
            <a:r>
              <a:rPr lang="en-US" sz="3600" dirty="0" smtClean="0"/>
              <a:t>Leadership </a:t>
            </a:r>
          </a:p>
          <a:p>
            <a:pPr lvl="2"/>
            <a:r>
              <a:rPr lang="en-US" sz="3600" dirty="0" smtClean="0"/>
              <a:t>Preventive health training </a:t>
            </a:r>
          </a:p>
          <a:p>
            <a:pPr lvl="2"/>
            <a:r>
              <a:rPr lang="en-US" sz="3600" dirty="0" smtClean="0"/>
              <a:t>Language classes </a:t>
            </a:r>
          </a:p>
          <a:p>
            <a:r>
              <a:rPr lang="en-US" sz="3900" dirty="0" smtClean="0"/>
              <a:t>Micro credit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“Empowering” Projects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Projects are more of </a:t>
            </a:r>
            <a:r>
              <a:rPr lang="en-US" b="1" dirty="0" smtClean="0"/>
              <a:t>long term </a:t>
            </a:r>
            <a:r>
              <a:rPr lang="en-US" dirty="0" smtClean="0"/>
              <a:t>investments, often in people </a:t>
            </a:r>
          </a:p>
          <a:p>
            <a:r>
              <a:rPr lang="en-US" dirty="0" smtClean="0"/>
              <a:t>Projects are based on </a:t>
            </a:r>
            <a:r>
              <a:rPr lang="en-US" b="1" dirty="0" smtClean="0"/>
              <a:t>community input </a:t>
            </a:r>
            <a:r>
              <a:rPr lang="en-US" dirty="0" smtClean="0"/>
              <a:t>tempered by the resources available: BOTTOMS UP PROGRAMING. </a:t>
            </a:r>
          </a:p>
          <a:p>
            <a:r>
              <a:rPr lang="en-US" dirty="0" smtClean="0"/>
              <a:t>Often involve </a:t>
            </a:r>
            <a:r>
              <a:rPr lang="en-US" b="1" dirty="0" smtClean="0"/>
              <a:t>facilitation</a:t>
            </a:r>
            <a:r>
              <a:rPr lang="en-US" dirty="0" smtClean="0"/>
              <a:t> by Rotarians, not just funding. </a:t>
            </a:r>
          </a:p>
          <a:p>
            <a:r>
              <a:rPr lang="en-US" dirty="0" smtClean="0"/>
              <a:t>Projects are designed to </a:t>
            </a:r>
            <a:r>
              <a:rPr lang="en-US" b="1" dirty="0" smtClean="0"/>
              <a:t>measure outcomes.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Projects are designed to be </a:t>
            </a:r>
            <a:r>
              <a:rPr lang="en-US" b="1" dirty="0" smtClean="0"/>
              <a:t>sustainable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Projects are designed to </a:t>
            </a:r>
            <a:r>
              <a:rPr lang="en-US" b="1" dirty="0" smtClean="0"/>
              <a:t>enhance community cooperation and teamwork</a:t>
            </a:r>
            <a:r>
              <a:rPr lang="en-US" dirty="0" smtClean="0"/>
              <a:t>. They are designed to teach that </a:t>
            </a:r>
            <a:r>
              <a:rPr lang="en-US" dirty="0" smtClean="0">
                <a:solidFill>
                  <a:srgbClr val="FF0000"/>
                </a:solidFill>
              </a:rPr>
              <a:t>wealth comes from working together, not taking from one another.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Future Vision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 smtClean="0"/>
              <a:t>Simplify</a:t>
            </a:r>
            <a:r>
              <a:rPr lang="en-US" sz="3000" dirty="0" smtClean="0"/>
              <a:t> Foundation programs and processes consistent with the mission </a:t>
            </a:r>
          </a:p>
          <a:p>
            <a:r>
              <a:rPr lang="en-US" sz="3000" dirty="0" smtClean="0"/>
              <a:t>Focus Rotarian service efforts where they will have the </a:t>
            </a:r>
            <a:r>
              <a:rPr lang="en-US" sz="3000" b="1" dirty="0" smtClean="0"/>
              <a:t>greatest impact </a:t>
            </a:r>
            <a:r>
              <a:rPr lang="en-US" sz="3000" dirty="0" smtClean="0"/>
              <a:t>by addressing priority world needs that are relevant to Rotarians </a:t>
            </a:r>
          </a:p>
          <a:p>
            <a:r>
              <a:rPr lang="en-US" sz="3000" dirty="0" smtClean="0"/>
              <a:t>Offer program options to help achieve both </a:t>
            </a:r>
            <a:r>
              <a:rPr lang="en-US" sz="3000" b="1" dirty="0" smtClean="0"/>
              <a:t>global and local goals </a:t>
            </a:r>
          </a:p>
          <a:p>
            <a:r>
              <a:rPr lang="en-US" sz="3000" dirty="0" smtClean="0"/>
              <a:t>Increase the sense of </a:t>
            </a:r>
            <a:r>
              <a:rPr lang="en-US" sz="3000" b="1" dirty="0" smtClean="0"/>
              <a:t>ownership at the district and club levels</a:t>
            </a:r>
            <a:r>
              <a:rPr lang="en-US" sz="3000" dirty="0" smtClean="0"/>
              <a:t> by transferring more decisions to the districts </a:t>
            </a:r>
          </a:p>
          <a:p>
            <a:r>
              <a:rPr lang="en-US" sz="3000" dirty="0" smtClean="0"/>
              <a:t>Gain greater understanding of The Rotary Foundation's work and </a:t>
            </a:r>
            <a:r>
              <a:rPr lang="en-US" sz="3000" b="1" dirty="0" smtClean="0"/>
              <a:t>enhance Rotary's public image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Partnerships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/>
          <a:lstStyle/>
          <a:p>
            <a:r>
              <a:rPr lang="en-US" dirty="0" smtClean="0"/>
              <a:t>As projects become </a:t>
            </a:r>
            <a:r>
              <a:rPr lang="en-US" b="1" dirty="0" smtClean="0"/>
              <a:t>larger as funds</a:t>
            </a:r>
            <a:r>
              <a:rPr lang="en-US" dirty="0" smtClean="0"/>
              <a:t>, </a:t>
            </a:r>
            <a:r>
              <a:rPr lang="en-US" b="1" dirty="0" smtClean="0"/>
              <a:t>longer in time </a:t>
            </a:r>
            <a:r>
              <a:rPr lang="en-US" dirty="0" smtClean="0"/>
              <a:t>and tend to reach as </a:t>
            </a:r>
            <a:r>
              <a:rPr lang="en-US" b="1" dirty="0" smtClean="0"/>
              <a:t>many beneficiaries </a:t>
            </a:r>
            <a:r>
              <a:rPr lang="en-US" dirty="0" smtClean="0"/>
              <a:t>as possible, it is essential that Rotarians get better at </a:t>
            </a:r>
            <a:r>
              <a:rPr lang="en-US" b="1" dirty="0" smtClean="0"/>
              <a:t>creating partnerships </a:t>
            </a:r>
            <a:r>
              <a:rPr lang="en-US" dirty="0" smtClean="0"/>
              <a:t>– </a:t>
            </a:r>
            <a:r>
              <a:rPr lang="en-US" dirty="0" smtClean="0">
                <a:solidFill>
                  <a:srgbClr val="C00000"/>
                </a:solidFill>
              </a:rPr>
              <a:t>long term relationships </a:t>
            </a:r>
            <a:r>
              <a:rPr lang="en-US" dirty="0" smtClean="0"/>
              <a:t>- with Rotarians from other countries and they learn how to work together.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 Country Committees (ICCs)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a typeface="Calibri" pitchFamily="34" charset="0"/>
                <a:cs typeface="Times New Roman" pitchFamily="18" charset="0"/>
              </a:rPr>
              <a:t>Focus on </a:t>
            </a:r>
            <a:r>
              <a:rPr lang="en-US" sz="36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long term relations </a:t>
            </a:r>
            <a:r>
              <a:rPr lang="en-US" sz="3600" dirty="0" smtClean="0">
                <a:ea typeface="Calibri" pitchFamily="34" charset="0"/>
                <a:cs typeface="Times New Roman" pitchFamily="18" charset="0"/>
              </a:rPr>
              <a:t>between Rotarians &amp; Clubs of two countries </a:t>
            </a:r>
          </a:p>
          <a:p>
            <a:r>
              <a:rPr lang="en-US" sz="3600" dirty="0" smtClean="0">
                <a:ea typeface="Calibri" pitchFamily="34" charset="0"/>
                <a:cs typeface="Times New Roman" pitchFamily="18" charset="0"/>
              </a:rPr>
              <a:t>Common activities and service projects</a:t>
            </a:r>
          </a:p>
          <a:p>
            <a:pPr lvl="1"/>
            <a:r>
              <a:rPr lang="en-US" sz="2800" dirty="0" smtClean="0">
                <a:ea typeface="Calibri" pitchFamily="34" charset="0"/>
                <a:cs typeface="Times New Roman" pitchFamily="18" charset="0"/>
              </a:rPr>
              <a:t>Humanitarian projects</a:t>
            </a:r>
          </a:p>
          <a:p>
            <a:pPr lvl="1"/>
            <a:r>
              <a:rPr lang="en-US" sz="2800" dirty="0" smtClean="0">
                <a:ea typeface="Calibri" pitchFamily="34" charset="0"/>
                <a:cs typeface="Times New Roman" pitchFamily="18" charset="0"/>
              </a:rPr>
              <a:t>Friendship Exchanges</a:t>
            </a:r>
          </a:p>
          <a:p>
            <a:pPr lvl="1"/>
            <a:r>
              <a:rPr lang="en-US" sz="2800" dirty="0" smtClean="0">
                <a:ea typeface="Calibri" pitchFamily="34" charset="0"/>
                <a:cs typeface="Times New Roman" pitchFamily="18" charset="0"/>
              </a:rPr>
              <a:t>Professional Exchanges</a:t>
            </a:r>
          </a:p>
          <a:p>
            <a:pPr lvl="1"/>
            <a:r>
              <a:rPr lang="en-US" sz="2800" dirty="0" smtClean="0">
                <a:ea typeface="Calibri" pitchFamily="34" charset="0"/>
                <a:cs typeface="Times New Roman" pitchFamily="18" charset="0"/>
              </a:rPr>
              <a:t>Cultural Exchanges</a:t>
            </a:r>
          </a:p>
          <a:p>
            <a:pPr lvl="1"/>
            <a:r>
              <a:rPr lang="en-US" sz="2800" dirty="0" smtClean="0">
                <a:ea typeface="Calibri" pitchFamily="34" charset="0"/>
                <a:cs typeface="Times New Roman" pitchFamily="18" charset="0"/>
              </a:rPr>
              <a:t>Youth Exchanges</a:t>
            </a:r>
          </a:p>
          <a:p>
            <a:r>
              <a:rPr lang="en-US" sz="3600" dirty="0" smtClean="0">
                <a:ea typeface="Calibri" pitchFamily="34" charset="0"/>
                <a:cs typeface="Times New Roman" pitchFamily="18" charset="0"/>
              </a:rPr>
              <a:t>Special focus on team building projects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ICCs Value Added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sz="3600" b="1" dirty="0" smtClean="0">
                <a:cs typeface="Calibri" pitchFamily="34" charset="0"/>
              </a:rPr>
              <a:t>“Know-how” </a:t>
            </a:r>
            <a:r>
              <a:rPr lang="en-US" sz="3600" dirty="0" smtClean="0">
                <a:cs typeface="Calibri" pitchFamily="34" charset="0"/>
              </a:rPr>
              <a:t>build up through longer term commitment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sz="3600" dirty="0" smtClean="0">
                <a:cs typeface="Calibri" pitchFamily="34" charset="0"/>
              </a:rPr>
              <a:t>Combine efforts and project “know-how” of Rotarians, their Clubs and their Districts – who all have real interest in the other country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ICCs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34400" cy="4495800"/>
          </a:xfrm>
        </p:spPr>
        <p:txBody>
          <a:bodyPr/>
          <a:lstStyle/>
          <a:p>
            <a:r>
              <a:rPr lang="en-US" sz="3200" dirty="0" smtClean="0"/>
              <a:t>Formal framework for </a:t>
            </a:r>
            <a:r>
              <a:rPr lang="en-US" sz="3200" b="1" dirty="0" smtClean="0"/>
              <a:t>strategic</a:t>
            </a:r>
            <a:r>
              <a:rPr lang="en-US" sz="3200" dirty="0" smtClean="0"/>
              <a:t>, </a:t>
            </a:r>
            <a:r>
              <a:rPr lang="en-US" sz="3200" b="1" dirty="0" smtClean="0"/>
              <a:t>long term relationship</a:t>
            </a:r>
          </a:p>
          <a:p>
            <a:r>
              <a:rPr lang="en-US" sz="3200" dirty="0" smtClean="0"/>
              <a:t>Opportunity for Rotarians in both countries to get to </a:t>
            </a:r>
            <a:r>
              <a:rPr lang="en-US" sz="3200" b="1" dirty="0" smtClean="0"/>
              <a:t>know each other</a:t>
            </a:r>
            <a:r>
              <a:rPr lang="en-US" sz="3200" dirty="0" smtClean="0"/>
              <a:t>, to develop long term working relationships, and to assist each other with information about their respective countries / </a:t>
            </a:r>
            <a:r>
              <a:rPr lang="en-US" sz="3200" b="1" dirty="0" smtClean="0"/>
              <a:t>cultures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 Source of </a:t>
            </a:r>
            <a:r>
              <a:rPr lang="en-US" sz="3200" b="1" dirty="0" smtClean="0"/>
              <a:t>knowledge</a:t>
            </a:r>
            <a:r>
              <a:rPr lang="en-US" sz="3200" dirty="0" smtClean="0"/>
              <a:t> and </a:t>
            </a:r>
            <a:r>
              <a:rPr lang="en-US" sz="3200" b="1" dirty="0" smtClean="0"/>
              <a:t>expertise</a:t>
            </a:r>
            <a:r>
              <a:rPr lang="en-US" sz="32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Order to fulfill the mission of Rotary Foundation: </a:t>
            </a:r>
            <a:endParaRPr lang="en-US" dirty="0" smtClean="0"/>
          </a:p>
          <a:p>
            <a:pPr lvl="1"/>
            <a:r>
              <a:rPr lang="en-US" dirty="0" smtClean="0"/>
              <a:t>to advance Understanding, Good Will &amp; </a:t>
            </a:r>
            <a:r>
              <a:rPr lang="en-US" dirty="0" smtClean="0"/>
              <a:t>Peace</a:t>
            </a:r>
            <a:endParaRPr lang="en-US" dirty="0" smtClean="0"/>
          </a:p>
          <a:p>
            <a:pPr lvl="1"/>
            <a:r>
              <a:rPr lang="en-US" dirty="0" smtClean="0"/>
              <a:t>to Educate</a:t>
            </a:r>
          </a:p>
          <a:p>
            <a:pPr lvl="1"/>
            <a:r>
              <a:rPr lang="en-US" dirty="0" smtClean="0"/>
              <a:t>to provide better Health</a:t>
            </a:r>
          </a:p>
          <a:p>
            <a:pPr lvl="1"/>
            <a:r>
              <a:rPr lang="en-US" dirty="0" smtClean="0"/>
              <a:t>to alleviate Poverty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need to create </a:t>
            </a:r>
            <a:r>
              <a:rPr lang="en-US" dirty="0" smtClean="0">
                <a:solidFill>
                  <a:srgbClr val="FF0000"/>
                </a:solidFill>
              </a:rPr>
              <a:t>Strong Partnerships</a:t>
            </a:r>
          </a:p>
          <a:p>
            <a:pPr lvl="1"/>
            <a:r>
              <a:rPr lang="en-US" dirty="0" smtClean="0"/>
              <a:t>Inter Country Committees (ICCs) – it is a useful Program that already exists since 1950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Matching Grants Program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MGs  Program started in 1965</a:t>
            </a:r>
          </a:p>
          <a:p>
            <a:r>
              <a:rPr lang="en-US" dirty="0" smtClean="0"/>
              <a:t>1965 – 2000 there were 10,000 approved MGs</a:t>
            </a:r>
          </a:p>
          <a:p>
            <a:r>
              <a:rPr lang="en-US" dirty="0" smtClean="0"/>
              <a:t>2000 – 2004 – another 10,000 approved MGs</a:t>
            </a:r>
          </a:p>
          <a:p>
            <a:r>
              <a:rPr lang="en-US" dirty="0" smtClean="0"/>
              <a:t>2004 – 2008 –another 10,000 approved MGs</a:t>
            </a:r>
          </a:p>
          <a:p>
            <a:r>
              <a:rPr lang="en-US" dirty="0" smtClean="0"/>
              <a:t>Only 20% were large projects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 our $$$ more efficiently - better ROI</a:t>
            </a:r>
          </a:p>
          <a:p>
            <a:r>
              <a:rPr lang="en-US" dirty="0" smtClean="0"/>
              <a:t>Grater impact</a:t>
            </a:r>
          </a:p>
          <a:p>
            <a:r>
              <a:rPr lang="en-US" dirty="0" smtClean="0"/>
              <a:t>Streamline operations</a:t>
            </a:r>
          </a:p>
          <a:p>
            <a:r>
              <a:rPr lang="en-US" dirty="0" smtClean="0"/>
              <a:t>Better visibility </a:t>
            </a:r>
          </a:p>
          <a:p>
            <a:r>
              <a:rPr lang="en-US" dirty="0" smtClean="0"/>
              <a:t>Analyze results and pass on the “knowhow”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in the World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Too many people that live in Poverty</a:t>
            </a:r>
          </a:p>
          <a:p>
            <a:r>
              <a:rPr lang="en-US" dirty="0" smtClean="0"/>
              <a:t>Too many Conflicts / Wars</a:t>
            </a:r>
          </a:p>
          <a:p>
            <a:r>
              <a:rPr lang="en-US" dirty="0" smtClean="0"/>
              <a:t>Too many </a:t>
            </a:r>
            <a:r>
              <a:rPr lang="en-US" dirty="0" smtClean="0"/>
              <a:t>diseases</a:t>
            </a:r>
            <a:endParaRPr lang="en-US" dirty="0" smtClean="0"/>
          </a:p>
          <a:p>
            <a:r>
              <a:rPr lang="en-US" dirty="0" smtClean="0"/>
              <a:t>Too many children that are not going to school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2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About 3 billion people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Live in Extreme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Poverty!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pic>
        <p:nvPicPr>
          <p:cNvPr id="11267" name="Picture 9" descr="asia_poverty"/>
          <p:cNvPicPr>
            <a:picLocks noChangeAspect="1" noChangeArrowheads="1"/>
          </p:cNvPicPr>
          <p:nvPr/>
        </p:nvPicPr>
        <p:blipFill>
          <a:blip r:embed="rId3" cstate="print">
            <a:lum bright="-6000" contrast="14000"/>
          </a:blip>
          <a:srcRect/>
          <a:stretch>
            <a:fillRect/>
          </a:stretch>
        </p:blipFill>
        <p:spPr bwMode="auto">
          <a:xfrm>
            <a:off x="1371600" y="1524000"/>
            <a:ext cx="6195826" cy="4473506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0" y="5832902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They lack all the basics for survival!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 Solving Approach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Let’s “fix it” !!!</a:t>
            </a:r>
          </a:p>
          <a:p>
            <a:r>
              <a:rPr lang="en-US" dirty="0" smtClean="0"/>
              <a:t>Let’s start a project 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Development Projects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/>
              <a:t>Projects that </a:t>
            </a:r>
            <a:r>
              <a:rPr lang="en-US" sz="4000" b="1" dirty="0" smtClean="0">
                <a:solidFill>
                  <a:srgbClr val="C00000"/>
                </a:solidFill>
              </a:rPr>
              <a:t>give “things”</a:t>
            </a:r>
          </a:p>
          <a:p>
            <a:r>
              <a:rPr lang="en-US" sz="4000" dirty="0" smtClean="0"/>
              <a:t>Projects that </a:t>
            </a:r>
            <a:r>
              <a:rPr lang="en-US" sz="4000" b="1" dirty="0" smtClean="0">
                <a:solidFill>
                  <a:srgbClr val="C00000"/>
                </a:solidFill>
              </a:rPr>
              <a:t>Empower People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Projects that give “things”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5181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Medical </a:t>
            </a:r>
            <a:r>
              <a:rPr lang="en-US" dirty="0" smtClean="0"/>
              <a:t>Missions-</a:t>
            </a:r>
            <a:r>
              <a:rPr lang="en-US" dirty="0" err="1" smtClean="0"/>
              <a:t>Rotoplast</a:t>
            </a:r>
            <a:r>
              <a:rPr lang="en-US" dirty="0" smtClean="0"/>
              <a:t> </a:t>
            </a:r>
          </a:p>
          <a:p>
            <a:r>
              <a:rPr lang="en-US" dirty="0" smtClean="0"/>
              <a:t>Water filtration systems </a:t>
            </a:r>
          </a:p>
          <a:p>
            <a:r>
              <a:rPr lang="en-US" dirty="0" smtClean="0"/>
              <a:t>Building houses </a:t>
            </a:r>
          </a:p>
          <a:p>
            <a:r>
              <a:rPr lang="en-US" dirty="0" smtClean="0"/>
              <a:t>Mosquito Nets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sz="3800" b="1" dirty="0" smtClean="0"/>
              <a:t>Typical elements of a project that gives “things”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Involve Rotarians giving “things” to people </a:t>
            </a:r>
          </a:p>
          <a:p>
            <a:r>
              <a:rPr lang="en-US" dirty="0" smtClean="0"/>
              <a:t>Involve specific remedies to finite, identifiable problems. </a:t>
            </a:r>
          </a:p>
          <a:p>
            <a:r>
              <a:rPr lang="en-US" dirty="0" smtClean="0"/>
              <a:t>Require insubstantial involvement by the beneficiaries. </a:t>
            </a:r>
          </a:p>
          <a:p>
            <a:r>
              <a:rPr lang="en-US" dirty="0" smtClean="0"/>
              <a:t>The remedies provided are often determined by the Rotarians, themselves. </a:t>
            </a:r>
          </a:p>
          <a:p>
            <a:r>
              <a:rPr lang="en-US" dirty="0" smtClean="0"/>
              <a:t>Projects often do not have measurable outcomes. </a:t>
            </a:r>
          </a:p>
          <a:p>
            <a:r>
              <a:rPr lang="en-US" dirty="0" smtClean="0"/>
              <a:t>Projects frequently do not offer a continuing benefit to the community beyond a finite life without additional Rotary involvement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510</TotalTime>
  <Words>674</Words>
  <Application>Microsoft Office PowerPoint</Application>
  <PresentationFormat>On-screen Show (4:3)</PresentationFormat>
  <Paragraphs>102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</vt:lpstr>
      <vt:lpstr>Rotary Foundation &amp; ICCs</vt:lpstr>
      <vt:lpstr>Matching Grants Program</vt:lpstr>
      <vt:lpstr>Changes</vt:lpstr>
      <vt:lpstr>Problems in the World</vt:lpstr>
      <vt:lpstr>Slide 5</vt:lpstr>
      <vt:lpstr>Problem Solving Approach</vt:lpstr>
      <vt:lpstr>Development Projects</vt:lpstr>
      <vt:lpstr>Projects that give “things”</vt:lpstr>
      <vt:lpstr>Typical elements of a project that gives “things” </vt:lpstr>
      <vt:lpstr>Dependency </vt:lpstr>
      <vt:lpstr> Projects that empower people  </vt:lpstr>
      <vt:lpstr>“Empowering” Projects </vt:lpstr>
      <vt:lpstr>The Future Vision Plan </vt:lpstr>
      <vt:lpstr>Partnerships</vt:lpstr>
      <vt:lpstr>Inter Country Committees (ICCs)</vt:lpstr>
      <vt:lpstr>ICCs Value Added</vt:lpstr>
      <vt:lpstr>ICCs</vt:lpstr>
      <vt:lpstr>Conclusion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Rotary Foundation &amp; ICCs</dc:title>
  <dc:creator>DanaM</dc:creator>
  <cp:lastModifiedBy>DanaM</cp:lastModifiedBy>
  <cp:revision>42</cp:revision>
  <dcterms:created xsi:type="dcterms:W3CDTF">2012-11-10T09:11:29Z</dcterms:created>
  <dcterms:modified xsi:type="dcterms:W3CDTF">2012-11-16T09:29:53Z</dcterms:modified>
</cp:coreProperties>
</file>