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2"/>
  </p:notesMasterIdLst>
  <p:sldIdLst>
    <p:sldId id="306" r:id="rId2"/>
    <p:sldId id="305" r:id="rId3"/>
    <p:sldId id="285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7" r:id="rId20"/>
    <p:sldId id="304" r:id="rId21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1282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13663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2776"/>
            <a:ext cx="8229600" cy="4713391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6530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530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16530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09940" y="6608110"/>
            <a:ext cx="752469" cy="270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bg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bg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439269">
            <a:off x="686873" y="461570"/>
            <a:ext cx="7766715" cy="5931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71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3"/>
          <p:cNvSpPr txBox="1">
            <a:spLocks/>
          </p:cNvSpPr>
          <p:nvPr/>
        </p:nvSpPr>
        <p:spPr>
          <a:xfrm>
            <a:off x="2745557" y="692696"/>
            <a:ext cx="3332879" cy="1440160"/>
          </a:xfrm>
          <a:prstGeom prst="rect">
            <a:avLst/>
          </a:prstGeom>
        </p:spPr>
        <p:txBody>
          <a:bodyPr vert="horz" lIns="121899" tIns="60949" rIns="121899" bIns="60949" rtlCol="0" anchor="ctr">
            <a:noAutofit/>
          </a:bodyPr>
          <a:lstStyle>
            <a:lvl1pPr algn="l" defTabSz="1218987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4800" dirty="0" smtClean="0"/>
              <a:t>DIRECTOR</a:t>
            </a:r>
            <a:endParaRPr lang="en-US" sz="48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611560" y="476672"/>
            <a:ext cx="1872208" cy="1872208"/>
            <a:chOff x="6084168" y="1052736"/>
            <a:chExt cx="1872208" cy="1872208"/>
          </a:xfrm>
        </p:grpSpPr>
        <p:sp>
          <p:nvSpPr>
            <p:cNvPr id="13" name="Oval 12"/>
            <p:cNvSpPr/>
            <p:nvPr/>
          </p:nvSpPr>
          <p:spPr>
            <a:xfrm>
              <a:off x="6084168" y="1052736"/>
              <a:ext cx="1872208" cy="18722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6516216" y="1700808"/>
              <a:ext cx="360040" cy="0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7164288" y="1700808"/>
              <a:ext cx="360040" cy="0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6732240" y="2348880"/>
              <a:ext cx="540060" cy="0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H="1">
              <a:off x="6835567" y="1673529"/>
              <a:ext cx="8384" cy="162461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164288" y="1682365"/>
              <a:ext cx="0" cy="171682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Content Placeholder 7"/>
          <p:cNvSpPr txBox="1">
            <a:spLocks/>
          </p:cNvSpPr>
          <p:nvPr/>
        </p:nvSpPr>
        <p:spPr>
          <a:xfrm>
            <a:off x="1547664" y="2699537"/>
            <a:ext cx="6192688" cy="2635802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3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609493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21898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82848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437973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304746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696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6453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594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spcAft>
                <a:spcPts val="400"/>
              </a:spcAft>
              <a:buFont typeface="Arial" charset="0"/>
              <a:buNone/>
              <a:defRPr/>
            </a:pPr>
            <a:r>
              <a:rPr lang="ro-RO" sz="2400" dirty="0" smtClean="0">
                <a:solidFill>
                  <a:schemeClr val="bg1"/>
                </a:solidFill>
                <a:ea typeface="+mj-ea"/>
                <a:cs typeface="+mj-cs"/>
              </a:rPr>
              <a:t>Cuvinte: „spune”, „întreabă-l”, etc.</a:t>
            </a:r>
          </a:p>
          <a:p>
            <a:pPr algn="l">
              <a:spcBef>
                <a:spcPts val="0"/>
              </a:spcBef>
              <a:spcAft>
                <a:spcPts val="400"/>
              </a:spcAft>
              <a:buFont typeface="Arial" charset="0"/>
              <a:buNone/>
              <a:defRPr/>
            </a:pPr>
            <a:r>
              <a:rPr lang="ro-RO" sz="2400" dirty="0" smtClean="0">
                <a:solidFill>
                  <a:schemeClr val="bg1"/>
                </a:solidFill>
                <a:ea typeface="+mj-ea"/>
                <a:cs typeface="+mj-cs"/>
              </a:rPr>
              <a:t>Ton: ferm, necritic, neamenințător</a:t>
            </a:r>
          </a:p>
          <a:p>
            <a:pPr algn="l">
              <a:spcBef>
                <a:spcPts val="0"/>
              </a:spcBef>
              <a:spcAft>
                <a:spcPts val="400"/>
              </a:spcAft>
              <a:buFont typeface="Arial" charset="0"/>
              <a:buNone/>
              <a:defRPr/>
            </a:pPr>
            <a:r>
              <a:rPr lang="ro-RO" sz="2400" dirty="0" smtClean="0">
                <a:solidFill>
                  <a:schemeClr val="bg1"/>
                </a:solidFill>
                <a:ea typeface="+mj-ea"/>
                <a:cs typeface="+mj-cs"/>
              </a:rPr>
              <a:t>Gesturi: puține sau deloc</a:t>
            </a:r>
          </a:p>
          <a:p>
            <a:pPr algn="l">
              <a:spcBef>
                <a:spcPts val="0"/>
              </a:spcBef>
              <a:spcAft>
                <a:spcPts val="400"/>
              </a:spcAft>
              <a:buFont typeface="Arial" charset="0"/>
              <a:buNone/>
              <a:defRPr/>
            </a:pPr>
            <a:r>
              <a:rPr lang="ro-RO" sz="2400" dirty="0" smtClean="0">
                <a:solidFill>
                  <a:schemeClr val="bg1"/>
                </a:solidFill>
                <a:ea typeface="+mj-ea"/>
                <a:cs typeface="+mj-cs"/>
              </a:rPr>
              <a:t>Postură: drept, oarecum rigid</a:t>
            </a:r>
          </a:p>
          <a:p>
            <a:pPr algn="l">
              <a:spcBef>
                <a:spcPts val="0"/>
              </a:spcBef>
              <a:spcAft>
                <a:spcPts val="400"/>
              </a:spcAft>
              <a:buFont typeface="Arial" charset="0"/>
              <a:buNone/>
              <a:defRPr/>
            </a:pPr>
            <a:r>
              <a:rPr lang="ro-RO" sz="2400" dirty="0" smtClean="0">
                <a:solidFill>
                  <a:schemeClr val="bg1"/>
                </a:solidFill>
                <a:ea typeface="+mj-ea"/>
                <a:cs typeface="+mj-cs"/>
              </a:rPr>
              <a:t>Expresie facială: nici încruntat, nici sprâncenele ridicate</a:t>
            </a:r>
          </a:p>
          <a:p>
            <a:pPr algn="l">
              <a:spcBef>
                <a:spcPts val="0"/>
              </a:spcBef>
              <a:spcAft>
                <a:spcPts val="400"/>
              </a:spcAft>
              <a:buFont typeface="Arial" charset="0"/>
              <a:buNone/>
              <a:defRPr/>
            </a:pPr>
            <a:endParaRPr lang="ro-RO" sz="2400" dirty="0">
              <a:solidFill>
                <a:schemeClr val="bg1"/>
              </a:solidFill>
              <a:ea typeface="+mj-ea"/>
              <a:cs typeface="+mj-cs"/>
            </a:endParaRPr>
          </a:p>
          <a:p>
            <a:pPr algn="l">
              <a:spcBef>
                <a:spcPts val="0"/>
              </a:spcBef>
              <a:spcAft>
                <a:spcPts val="400"/>
              </a:spcAft>
              <a:buFont typeface="Arial" charset="0"/>
              <a:buNone/>
              <a:defRPr/>
            </a:pPr>
            <a:endParaRPr lang="ro-RO" sz="2400" dirty="0">
              <a:solidFill>
                <a:schemeClr val="bg1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0934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3"/>
          <p:cNvSpPr txBox="1">
            <a:spLocks/>
          </p:cNvSpPr>
          <p:nvPr/>
        </p:nvSpPr>
        <p:spPr>
          <a:xfrm>
            <a:off x="2745557" y="692696"/>
            <a:ext cx="3332879" cy="1440160"/>
          </a:xfrm>
          <a:prstGeom prst="rect">
            <a:avLst/>
          </a:prstGeom>
        </p:spPr>
        <p:txBody>
          <a:bodyPr vert="horz" lIns="121899" tIns="60949" rIns="121899" bIns="60949" rtlCol="0" anchor="ctr">
            <a:noAutofit/>
          </a:bodyPr>
          <a:lstStyle>
            <a:lvl1pPr algn="l" defTabSz="1218987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4800" dirty="0" smtClean="0"/>
              <a:t>COMPUTER</a:t>
            </a:r>
            <a:endParaRPr lang="en-US" sz="4800" dirty="0"/>
          </a:p>
        </p:txBody>
      </p:sp>
      <p:sp>
        <p:nvSpPr>
          <p:cNvPr id="21" name="Content Placeholder 7"/>
          <p:cNvSpPr txBox="1">
            <a:spLocks/>
          </p:cNvSpPr>
          <p:nvPr/>
        </p:nvSpPr>
        <p:spPr>
          <a:xfrm>
            <a:off x="1547664" y="2699537"/>
            <a:ext cx="6192688" cy="2635802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3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609493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21898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82848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437973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304746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696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6453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594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spcAft>
                <a:spcPts val="400"/>
              </a:spcAft>
              <a:defRPr/>
            </a:pPr>
            <a:r>
              <a:rPr lang="ro-RO" sz="2400" dirty="0" smtClean="0">
                <a:solidFill>
                  <a:schemeClr val="bg1"/>
                </a:solidFill>
                <a:ea typeface="+mj-ea"/>
                <a:cs typeface="+mj-cs"/>
              </a:rPr>
              <a:t>Cuvinte: „cum”, „când”, </a:t>
            </a:r>
            <a:r>
              <a:rPr lang="ro-RO" sz="2400" dirty="0" smtClean="0">
                <a:solidFill>
                  <a:schemeClr val="bg1"/>
                </a:solidFill>
              </a:rPr>
              <a:t>„cine”, </a:t>
            </a:r>
            <a:r>
              <a:rPr lang="ro-RO" sz="2400" dirty="0" smtClean="0">
                <a:solidFill>
                  <a:schemeClr val="bg1"/>
                </a:solidFill>
                <a:ea typeface="+mj-ea"/>
                <a:cs typeface="+mj-cs"/>
              </a:rPr>
              <a:t>etc.</a:t>
            </a:r>
          </a:p>
          <a:p>
            <a:pPr algn="l">
              <a:spcBef>
                <a:spcPts val="0"/>
              </a:spcBef>
              <a:spcAft>
                <a:spcPts val="400"/>
              </a:spcAft>
              <a:buFont typeface="Arial" charset="0"/>
              <a:buNone/>
              <a:defRPr/>
            </a:pPr>
            <a:r>
              <a:rPr lang="ro-RO" sz="2400" dirty="0" smtClean="0">
                <a:solidFill>
                  <a:schemeClr val="bg1"/>
                </a:solidFill>
                <a:ea typeface="+mj-ea"/>
                <a:cs typeface="+mj-cs"/>
              </a:rPr>
              <a:t>Ton: </a:t>
            </a:r>
            <a:r>
              <a:rPr lang="ro-RO" sz="2400" dirty="0" err="1" smtClean="0">
                <a:solidFill>
                  <a:schemeClr val="bg1"/>
                </a:solidFill>
                <a:ea typeface="+mj-ea"/>
                <a:cs typeface="+mj-cs"/>
              </a:rPr>
              <a:t>monotonic</a:t>
            </a:r>
            <a:endParaRPr lang="ro-RO" sz="2400" dirty="0" smtClean="0">
              <a:solidFill>
                <a:schemeClr val="bg1"/>
              </a:solidFill>
              <a:ea typeface="+mj-ea"/>
              <a:cs typeface="+mj-cs"/>
            </a:endParaRPr>
          </a:p>
          <a:p>
            <a:pPr algn="l">
              <a:spcBef>
                <a:spcPts val="0"/>
              </a:spcBef>
              <a:spcAft>
                <a:spcPts val="400"/>
              </a:spcAft>
              <a:buFont typeface="Arial" charset="0"/>
              <a:buNone/>
              <a:defRPr/>
            </a:pPr>
            <a:r>
              <a:rPr lang="ro-RO" sz="2400" dirty="0" smtClean="0">
                <a:solidFill>
                  <a:schemeClr val="bg1"/>
                </a:solidFill>
                <a:ea typeface="+mj-ea"/>
                <a:cs typeface="+mj-cs"/>
              </a:rPr>
              <a:t>Gesturi: puține sau deloc</a:t>
            </a:r>
          </a:p>
          <a:p>
            <a:pPr algn="l">
              <a:spcBef>
                <a:spcPts val="0"/>
              </a:spcBef>
              <a:spcAft>
                <a:spcPts val="400"/>
              </a:spcAft>
              <a:buFont typeface="Arial" charset="0"/>
              <a:buNone/>
              <a:defRPr/>
            </a:pPr>
            <a:r>
              <a:rPr lang="ro-RO" sz="2400" dirty="0" smtClean="0">
                <a:solidFill>
                  <a:schemeClr val="bg1"/>
                </a:solidFill>
                <a:ea typeface="+mj-ea"/>
                <a:cs typeface="+mj-cs"/>
              </a:rPr>
              <a:t>Postură: drept</a:t>
            </a:r>
          </a:p>
          <a:p>
            <a:pPr algn="l">
              <a:spcBef>
                <a:spcPts val="0"/>
              </a:spcBef>
              <a:spcAft>
                <a:spcPts val="400"/>
              </a:spcAft>
              <a:buFont typeface="Arial" charset="0"/>
              <a:buNone/>
              <a:defRPr/>
            </a:pPr>
            <a:r>
              <a:rPr lang="ro-RO" sz="2400" dirty="0" smtClean="0">
                <a:solidFill>
                  <a:schemeClr val="bg1"/>
                </a:solidFill>
                <a:ea typeface="+mj-ea"/>
                <a:cs typeface="+mj-cs"/>
              </a:rPr>
              <a:t>Expresie facială: inexpresiv</a:t>
            </a:r>
          </a:p>
          <a:p>
            <a:pPr algn="l">
              <a:spcBef>
                <a:spcPts val="0"/>
              </a:spcBef>
              <a:spcAft>
                <a:spcPts val="400"/>
              </a:spcAft>
              <a:buFont typeface="Arial" charset="0"/>
              <a:buNone/>
              <a:defRPr/>
            </a:pPr>
            <a:endParaRPr lang="ro-RO" sz="2400" dirty="0">
              <a:solidFill>
                <a:schemeClr val="bg1"/>
              </a:solidFill>
              <a:ea typeface="+mj-ea"/>
              <a:cs typeface="+mj-cs"/>
            </a:endParaRPr>
          </a:p>
          <a:p>
            <a:pPr algn="l">
              <a:spcBef>
                <a:spcPts val="0"/>
              </a:spcBef>
              <a:spcAft>
                <a:spcPts val="400"/>
              </a:spcAft>
              <a:buFont typeface="Arial" charset="0"/>
              <a:buNone/>
              <a:defRPr/>
            </a:pPr>
            <a:endParaRPr lang="ro-RO" sz="2400" dirty="0">
              <a:solidFill>
                <a:schemeClr val="bg1"/>
              </a:solidFill>
              <a:ea typeface="+mj-ea"/>
              <a:cs typeface="+mj-cs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83568" y="620688"/>
            <a:ext cx="1872208" cy="1872208"/>
            <a:chOff x="3929382" y="1124744"/>
            <a:chExt cx="1872208" cy="1872208"/>
          </a:xfrm>
        </p:grpSpPr>
        <p:sp>
          <p:nvSpPr>
            <p:cNvPr id="19" name="Oval 18"/>
            <p:cNvSpPr/>
            <p:nvPr/>
          </p:nvSpPr>
          <p:spPr>
            <a:xfrm>
              <a:off x="3929382" y="1124744"/>
              <a:ext cx="1872208" cy="18722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4361430" y="1772816"/>
              <a:ext cx="36004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5009502" y="1772816"/>
              <a:ext cx="36004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4572000" y="2348880"/>
              <a:ext cx="54006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4645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3"/>
          <p:cNvSpPr txBox="1">
            <a:spLocks/>
          </p:cNvSpPr>
          <p:nvPr/>
        </p:nvSpPr>
        <p:spPr>
          <a:xfrm>
            <a:off x="2745557" y="692696"/>
            <a:ext cx="3482627" cy="1440160"/>
          </a:xfrm>
          <a:prstGeom prst="rect">
            <a:avLst/>
          </a:prstGeom>
        </p:spPr>
        <p:txBody>
          <a:bodyPr vert="horz" lIns="121899" tIns="60949" rIns="121899" bIns="60949" rtlCol="0" anchor="ctr">
            <a:noAutofit/>
          </a:bodyPr>
          <a:lstStyle>
            <a:lvl1pPr algn="l" defTabSz="1218987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4800" dirty="0" smtClean="0"/>
              <a:t>COMFORTER</a:t>
            </a:r>
          </a:p>
          <a:p>
            <a:r>
              <a:rPr lang="ro-RO" sz="1800" dirty="0" smtClean="0"/>
              <a:t>(EMPATIC)</a:t>
            </a:r>
            <a:endParaRPr lang="en-US" sz="1800" dirty="0"/>
          </a:p>
        </p:txBody>
      </p:sp>
      <p:sp>
        <p:nvSpPr>
          <p:cNvPr id="21" name="Content Placeholder 7"/>
          <p:cNvSpPr txBox="1">
            <a:spLocks/>
          </p:cNvSpPr>
          <p:nvPr/>
        </p:nvSpPr>
        <p:spPr>
          <a:xfrm>
            <a:off x="1547664" y="2699537"/>
            <a:ext cx="6192688" cy="2635802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3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609493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21898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82848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437973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304746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696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6453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594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spcAft>
                <a:spcPts val="400"/>
              </a:spcAft>
              <a:defRPr/>
            </a:pPr>
            <a:r>
              <a:rPr lang="ro-RO" sz="2400" dirty="0" smtClean="0">
                <a:solidFill>
                  <a:schemeClr val="bg1"/>
                </a:solidFill>
                <a:ea typeface="+mj-ea"/>
                <a:cs typeface="+mj-cs"/>
              </a:rPr>
              <a:t>Cuvinte: „te apreciez”, „ești o persoană importantă</a:t>
            </a:r>
            <a:r>
              <a:rPr lang="ro-RO" sz="2400" dirty="0" smtClean="0">
                <a:solidFill>
                  <a:schemeClr val="bg1"/>
                </a:solidFill>
              </a:rPr>
              <a:t>”, etc</a:t>
            </a:r>
            <a:r>
              <a:rPr lang="ro-RO" sz="2400" dirty="0" smtClean="0">
                <a:solidFill>
                  <a:schemeClr val="bg1"/>
                </a:solidFill>
                <a:ea typeface="+mj-ea"/>
                <a:cs typeface="+mj-cs"/>
              </a:rPr>
              <a:t>.</a:t>
            </a:r>
          </a:p>
          <a:p>
            <a:pPr algn="l">
              <a:spcBef>
                <a:spcPts val="0"/>
              </a:spcBef>
              <a:spcAft>
                <a:spcPts val="400"/>
              </a:spcAft>
              <a:buFont typeface="Arial" charset="0"/>
              <a:buNone/>
              <a:defRPr/>
            </a:pPr>
            <a:r>
              <a:rPr lang="ro-RO" sz="2400" dirty="0" smtClean="0">
                <a:solidFill>
                  <a:schemeClr val="bg1"/>
                </a:solidFill>
                <a:ea typeface="+mj-ea"/>
                <a:cs typeface="+mj-cs"/>
              </a:rPr>
              <a:t>Ton: cald, îngăduitor, tolerant, încurajator</a:t>
            </a:r>
          </a:p>
          <a:p>
            <a:pPr algn="l">
              <a:spcBef>
                <a:spcPts val="0"/>
              </a:spcBef>
              <a:spcAft>
                <a:spcPts val="400"/>
              </a:spcAft>
              <a:buFont typeface="Arial" charset="0"/>
              <a:buNone/>
              <a:defRPr/>
            </a:pPr>
            <a:r>
              <a:rPr lang="ro-RO" sz="2400" dirty="0" smtClean="0">
                <a:solidFill>
                  <a:schemeClr val="bg1"/>
                </a:solidFill>
                <a:ea typeface="+mj-ea"/>
                <a:cs typeface="+mj-cs"/>
              </a:rPr>
              <a:t>Gesturi: palmele ridicate</a:t>
            </a:r>
          </a:p>
          <a:p>
            <a:pPr algn="l">
              <a:spcBef>
                <a:spcPts val="0"/>
              </a:spcBef>
              <a:spcAft>
                <a:spcPts val="400"/>
              </a:spcAft>
              <a:buFont typeface="Arial" charset="0"/>
              <a:buNone/>
              <a:defRPr/>
            </a:pPr>
            <a:r>
              <a:rPr lang="ro-RO" sz="2400" dirty="0" smtClean="0">
                <a:solidFill>
                  <a:schemeClr val="bg1"/>
                </a:solidFill>
                <a:ea typeface="+mj-ea"/>
                <a:cs typeface="+mj-cs"/>
              </a:rPr>
              <a:t>Postură: relaxat, ușor aplecat înainte</a:t>
            </a:r>
          </a:p>
          <a:p>
            <a:pPr algn="l">
              <a:spcBef>
                <a:spcPts val="0"/>
              </a:spcBef>
              <a:spcAft>
                <a:spcPts val="400"/>
              </a:spcAft>
              <a:buFont typeface="Arial" charset="0"/>
              <a:buNone/>
              <a:defRPr/>
            </a:pPr>
            <a:r>
              <a:rPr lang="ro-RO" sz="2400" dirty="0" smtClean="0">
                <a:solidFill>
                  <a:schemeClr val="bg1"/>
                </a:solidFill>
                <a:ea typeface="+mj-ea"/>
                <a:cs typeface="+mj-cs"/>
              </a:rPr>
              <a:t>Expresie facială: zâmbitor, amabil</a:t>
            </a:r>
          </a:p>
          <a:p>
            <a:pPr algn="l">
              <a:spcBef>
                <a:spcPts val="0"/>
              </a:spcBef>
              <a:spcAft>
                <a:spcPts val="400"/>
              </a:spcAft>
              <a:buFont typeface="Arial" charset="0"/>
              <a:buNone/>
              <a:defRPr/>
            </a:pPr>
            <a:endParaRPr lang="ro-RO" sz="2400" dirty="0">
              <a:solidFill>
                <a:schemeClr val="bg1"/>
              </a:solidFill>
              <a:ea typeface="+mj-ea"/>
              <a:cs typeface="+mj-cs"/>
            </a:endParaRPr>
          </a:p>
          <a:p>
            <a:pPr algn="l">
              <a:spcBef>
                <a:spcPts val="0"/>
              </a:spcBef>
              <a:spcAft>
                <a:spcPts val="400"/>
              </a:spcAft>
              <a:buFont typeface="Arial" charset="0"/>
              <a:buNone/>
              <a:defRPr/>
            </a:pPr>
            <a:endParaRPr lang="ro-RO" sz="2400" dirty="0">
              <a:solidFill>
                <a:schemeClr val="bg1"/>
              </a:solidFill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755576" y="543989"/>
            <a:ext cx="1872208" cy="1872208"/>
            <a:chOff x="1367644" y="1988840"/>
            <a:chExt cx="1872208" cy="1872208"/>
          </a:xfrm>
        </p:grpSpPr>
        <p:sp>
          <p:nvSpPr>
            <p:cNvPr id="10" name="Oval 9"/>
            <p:cNvSpPr/>
            <p:nvPr/>
          </p:nvSpPr>
          <p:spPr>
            <a:xfrm>
              <a:off x="1367644" y="1988840"/>
              <a:ext cx="1872208" cy="18722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12" name="Block Arc 11"/>
            <p:cNvSpPr/>
            <p:nvPr/>
          </p:nvSpPr>
          <p:spPr>
            <a:xfrm rot="10800000">
              <a:off x="2051720" y="3140968"/>
              <a:ext cx="576064" cy="288032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  <p:sp>
          <p:nvSpPr>
            <p:cNvPr id="13" name="Block Arc 12"/>
            <p:cNvSpPr/>
            <p:nvPr/>
          </p:nvSpPr>
          <p:spPr>
            <a:xfrm rot="10800000">
              <a:off x="1727684" y="2564905"/>
              <a:ext cx="396044" cy="216023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  <p:sp>
          <p:nvSpPr>
            <p:cNvPr id="14" name="Block Arc 13"/>
            <p:cNvSpPr/>
            <p:nvPr/>
          </p:nvSpPr>
          <p:spPr>
            <a:xfrm rot="10800000">
              <a:off x="2429762" y="2564905"/>
              <a:ext cx="396044" cy="216023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712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3"/>
          <p:cNvSpPr txBox="1">
            <a:spLocks/>
          </p:cNvSpPr>
          <p:nvPr/>
        </p:nvSpPr>
        <p:spPr>
          <a:xfrm>
            <a:off x="2745557" y="692696"/>
            <a:ext cx="3482627" cy="1440160"/>
          </a:xfrm>
          <a:prstGeom prst="rect">
            <a:avLst/>
          </a:prstGeom>
        </p:spPr>
        <p:txBody>
          <a:bodyPr vert="horz" lIns="121899" tIns="60949" rIns="121899" bIns="60949" rtlCol="0" anchor="ctr">
            <a:noAutofit/>
          </a:bodyPr>
          <a:lstStyle>
            <a:lvl1pPr algn="l" defTabSz="1218987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4800" dirty="0" smtClean="0"/>
              <a:t>EMOTER</a:t>
            </a:r>
          </a:p>
          <a:p>
            <a:r>
              <a:rPr lang="ro-RO" sz="1800" dirty="0" smtClean="0"/>
              <a:t>(LUDIC, JOVIAL)</a:t>
            </a:r>
            <a:endParaRPr lang="en-US" sz="1800" dirty="0"/>
          </a:p>
        </p:txBody>
      </p:sp>
      <p:sp>
        <p:nvSpPr>
          <p:cNvPr id="21" name="Content Placeholder 7"/>
          <p:cNvSpPr txBox="1">
            <a:spLocks/>
          </p:cNvSpPr>
          <p:nvPr/>
        </p:nvSpPr>
        <p:spPr>
          <a:xfrm>
            <a:off x="1547664" y="2699537"/>
            <a:ext cx="6192688" cy="2635802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3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609493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21898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82848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437973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304746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696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6453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594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spcAft>
                <a:spcPts val="400"/>
              </a:spcAft>
              <a:defRPr/>
            </a:pPr>
            <a:r>
              <a:rPr lang="ro-RO" sz="2400" dirty="0" smtClean="0">
                <a:solidFill>
                  <a:schemeClr val="bg1"/>
                </a:solidFill>
                <a:ea typeface="+mj-ea"/>
                <a:cs typeface="+mj-cs"/>
              </a:rPr>
              <a:t>Cuvinte: „îmi palce”, </a:t>
            </a:r>
            <a:r>
              <a:rPr lang="ro-RO" sz="2400" dirty="0" smtClean="0">
                <a:solidFill>
                  <a:schemeClr val="bg1"/>
                </a:solidFill>
              </a:rPr>
              <a:t>„fantastic”, </a:t>
            </a:r>
            <a:r>
              <a:rPr lang="ro-RO" sz="2400" dirty="0" err="1" smtClean="0">
                <a:solidFill>
                  <a:schemeClr val="bg1"/>
                </a:solidFill>
                <a:ea typeface="+mj-ea"/>
                <a:cs typeface="+mj-cs"/>
              </a:rPr>
              <a:t>interjectii</a:t>
            </a:r>
            <a:r>
              <a:rPr lang="ro-RO" sz="2400" dirty="0" smtClean="0">
                <a:solidFill>
                  <a:schemeClr val="bg1"/>
                </a:solidFill>
              </a:rPr>
              <a:t>, etc</a:t>
            </a:r>
            <a:r>
              <a:rPr lang="ro-RO" sz="2400" dirty="0" smtClean="0">
                <a:solidFill>
                  <a:schemeClr val="bg1"/>
                </a:solidFill>
                <a:ea typeface="+mj-ea"/>
                <a:cs typeface="+mj-cs"/>
              </a:rPr>
              <a:t>.</a:t>
            </a:r>
          </a:p>
          <a:p>
            <a:pPr algn="l">
              <a:spcBef>
                <a:spcPts val="0"/>
              </a:spcBef>
              <a:spcAft>
                <a:spcPts val="400"/>
              </a:spcAft>
              <a:defRPr/>
            </a:pPr>
            <a:r>
              <a:rPr lang="ro-RO" sz="2400" dirty="0" smtClean="0">
                <a:solidFill>
                  <a:schemeClr val="bg1"/>
                </a:solidFill>
                <a:ea typeface="+mj-ea"/>
                <a:cs typeface="+mj-cs"/>
              </a:rPr>
              <a:t>Ton: energic, entuziast, </a:t>
            </a:r>
            <a:r>
              <a:rPr lang="ro-RO" sz="2400" dirty="0" smtClean="0">
                <a:solidFill>
                  <a:schemeClr val="bg1"/>
                </a:solidFill>
              </a:rPr>
              <a:t>jovial</a:t>
            </a:r>
            <a:endParaRPr lang="ro-RO" sz="2400" dirty="0" smtClean="0">
              <a:solidFill>
                <a:schemeClr val="bg1"/>
              </a:solidFill>
              <a:ea typeface="+mj-ea"/>
              <a:cs typeface="+mj-cs"/>
            </a:endParaRPr>
          </a:p>
          <a:p>
            <a:pPr algn="l">
              <a:spcBef>
                <a:spcPts val="0"/>
              </a:spcBef>
              <a:spcAft>
                <a:spcPts val="400"/>
              </a:spcAft>
              <a:buFont typeface="Arial" charset="0"/>
              <a:buNone/>
              <a:defRPr/>
            </a:pPr>
            <a:r>
              <a:rPr lang="ro-RO" sz="2400" dirty="0" smtClean="0">
                <a:solidFill>
                  <a:schemeClr val="bg1"/>
                </a:solidFill>
                <a:ea typeface="+mj-ea"/>
                <a:cs typeface="+mj-cs"/>
              </a:rPr>
              <a:t>Gesturi: animat, vioi</a:t>
            </a:r>
          </a:p>
          <a:p>
            <a:pPr algn="l">
              <a:spcBef>
                <a:spcPts val="0"/>
              </a:spcBef>
              <a:spcAft>
                <a:spcPts val="400"/>
              </a:spcAft>
              <a:defRPr/>
            </a:pPr>
            <a:r>
              <a:rPr lang="ro-RO" sz="2400" dirty="0" smtClean="0">
                <a:solidFill>
                  <a:schemeClr val="bg1"/>
                </a:solidFill>
                <a:ea typeface="+mj-ea"/>
                <a:cs typeface="+mj-cs"/>
              </a:rPr>
              <a:t>Postură: lax, flexibil, </a:t>
            </a:r>
            <a:r>
              <a:rPr lang="ro-RO" sz="2400" dirty="0" smtClean="0">
                <a:solidFill>
                  <a:schemeClr val="bg1"/>
                </a:solidFill>
              </a:rPr>
              <a:t>„fluid”</a:t>
            </a:r>
            <a:endParaRPr lang="ro-RO" sz="2400" dirty="0" smtClean="0">
              <a:solidFill>
                <a:schemeClr val="bg1"/>
              </a:solidFill>
              <a:ea typeface="+mj-ea"/>
              <a:cs typeface="+mj-cs"/>
            </a:endParaRPr>
          </a:p>
          <a:p>
            <a:pPr algn="l">
              <a:spcBef>
                <a:spcPts val="0"/>
              </a:spcBef>
              <a:spcAft>
                <a:spcPts val="400"/>
              </a:spcAft>
              <a:defRPr/>
            </a:pPr>
            <a:r>
              <a:rPr lang="ro-RO" sz="2400" dirty="0" smtClean="0">
                <a:solidFill>
                  <a:schemeClr val="bg1"/>
                </a:solidFill>
                <a:ea typeface="+mj-ea"/>
                <a:cs typeface="+mj-cs"/>
              </a:rPr>
              <a:t>Expresie facială: naturală, </a:t>
            </a:r>
            <a:r>
              <a:rPr lang="ro-RO" sz="2400" dirty="0" smtClean="0">
                <a:solidFill>
                  <a:schemeClr val="bg1"/>
                </a:solidFill>
              </a:rPr>
              <a:t>„vie”, asemănătoare cu a copiilor</a:t>
            </a:r>
            <a:endParaRPr lang="ro-RO" sz="2400" dirty="0" smtClean="0">
              <a:solidFill>
                <a:schemeClr val="bg1"/>
              </a:solidFill>
              <a:ea typeface="+mj-ea"/>
              <a:cs typeface="+mj-cs"/>
            </a:endParaRPr>
          </a:p>
          <a:p>
            <a:pPr algn="l">
              <a:spcBef>
                <a:spcPts val="0"/>
              </a:spcBef>
              <a:spcAft>
                <a:spcPts val="400"/>
              </a:spcAft>
              <a:buFont typeface="Arial" charset="0"/>
              <a:buNone/>
              <a:defRPr/>
            </a:pPr>
            <a:endParaRPr lang="ro-RO" sz="2400" dirty="0">
              <a:solidFill>
                <a:schemeClr val="bg1"/>
              </a:solidFill>
              <a:ea typeface="+mj-ea"/>
              <a:cs typeface="+mj-cs"/>
            </a:endParaRPr>
          </a:p>
          <a:p>
            <a:pPr algn="l">
              <a:spcBef>
                <a:spcPts val="0"/>
              </a:spcBef>
              <a:spcAft>
                <a:spcPts val="400"/>
              </a:spcAft>
              <a:buFont typeface="Arial" charset="0"/>
              <a:buNone/>
              <a:defRPr/>
            </a:pPr>
            <a:endParaRPr lang="ro-RO" sz="2400" dirty="0">
              <a:solidFill>
                <a:schemeClr val="bg1"/>
              </a:solidFill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755576" y="543989"/>
            <a:ext cx="1872208" cy="1872208"/>
            <a:chOff x="3929382" y="3573015"/>
            <a:chExt cx="1872208" cy="1872208"/>
          </a:xfrm>
        </p:grpSpPr>
        <p:sp>
          <p:nvSpPr>
            <p:cNvPr id="10" name="Oval 9"/>
            <p:cNvSpPr/>
            <p:nvPr/>
          </p:nvSpPr>
          <p:spPr>
            <a:xfrm>
              <a:off x="3929382" y="3573015"/>
              <a:ext cx="1872208" cy="18722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12" name="Block Arc 11"/>
            <p:cNvSpPr/>
            <p:nvPr/>
          </p:nvSpPr>
          <p:spPr>
            <a:xfrm rot="10800000">
              <a:off x="4598605" y="4725143"/>
              <a:ext cx="576064" cy="288032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  <p:sp>
          <p:nvSpPr>
            <p:cNvPr id="13" name="Block Arc 12"/>
            <p:cNvSpPr/>
            <p:nvPr/>
          </p:nvSpPr>
          <p:spPr>
            <a:xfrm>
              <a:off x="4325426" y="4185084"/>
              <a:ext cx="396044" cy="216023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  <p:sp>
          <p:nvSpPr>
            <p:cNvPr id="14" name="Block Arc 13"/>
            <p:cNvSpPr/>
            <p:nvPr/>
          </p:nvSpPr>
          <p:spPr>
            <a:xfrm rot="248817">
              <a:off x="4976647" y="4195619"/>
              <a:ext cx="396044" cy="216023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8536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Canalul de intervenție (1)</a:t>
            </a:r>
            <a:endParaRPr lang="ro-RO" dirty="0"/>
          </a:p>
        </p:txBody>
      </p:sp>
      <p:grpSp>
        <p:nvGrpSpPr>
          <p:cNvPr id="7" name="Group 6"/>
          <p:cNvGrpSpPr/>
          <p:nvPr/>
        </p:nvGrpSpPr>
        <p:grpSpPr>
          <a:xfrm>
            <a:off x="1946435" y="2506926"/>
            <a:ext cx="1872208" cy="1872208"/>
            <a:chOff x="5940152" y="1093737"/>
            <a:chExt cx="1872208" cy="1872208"/>
          </a:xfrm>
        </p:grpSpPr>
        <p:sp>
          <p:nvSpPr>
            <p:cNvPr id="8" name="Oval 7"/>
            <p:cNvSpPr/>
            <p:nvPr/>
          </p:nvSpPr>
          <p:spPr>
            <a:xfrm>
              <a:off x="5940152" y="1093737"/>
              <a:ext cx="1872208" cy="18722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6372200" y="1741809"/>
              <a:ext cx="36004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7020272" y="1741809"/>
              <a:ext cx="36004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6582770" y="2317873"/>
              <a:ext cx="54006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V="1">
              <a:off x="6331993" y="1741809"/>
              <a:ext cx="80413" cy="132434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6980065" y="1719441"/>
              <a:ext cx="59904" cy="1548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H="1" flipV="1">
              <a:off x="7319599" y="1731903"/>
              <a:ext cx="78184" cy="11997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 flipV="1">
              <a:off x="6684635" y="1741799"/>
              <a:ext cx="87812" cy="132444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Oval 16"/>
          <p:cNvSpPr/>
          <p:nvPr/>
        </p:nvSpPr>
        <p:spPr>
          <a:xfrm>
            <a:off x="5220072" y="2483818"/>
            <a:ext cx="1872208" cy="18722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cxnSp>
        <p:nvCxnSpPr>
          <p:cNvPr id="18" name="Straight Connector 17"/>
          <p:cNvCxnSpPr/>
          <p:nvPr/>
        </p:nvCxnSpPr>
        <p:spPr>
          <a:xfrm>
            <a:off x="5652120" y="3131890"/>
            <a:ext cx="360040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300192" y="3131890"/>
            <a:ext cx="360040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Block Arc 22"/>
          <p:cNvSpPr/>
          <p:nvPr/>
        </p:nvSpPr>
        <p:spPr>
          <a:xfrm rot="10800000">
            <a:off x="5868144" y="3587046"/>
            <a:ext cx="576064" cy="288032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schemeClr val="tx1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3995936" y="3287432"/>
            <a:ext cx="1080120" cy="0"/>
          </a:xfrm>
          <a:prstGeom prst="straightConnector1">
            <a:avLst/>
          </a:prstGeom>
          <a:ln w="76200">
            <a:solidFill>
              <a:schemeClr val="bg1"/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3979041" y="3786136"/>
            <a:ext cx="1043378" cy="2904"/>
          </a:xfrm>
          <a:prstGeom prst="straightConnector1">
            <a:avLst/>
          </a:prstGeom>
          <a:ln w="76200">
            <a:solidFill>
              <a:schemeClr val="bg1"/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786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Canalul directiv (2)</a:t>
            </a:r>
            <a:endParaRPr lang="ro-RO" dirty="0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3868815" y="3271854"/>
            <a:ext cx="1080120" cy="0"/>
          </a:xfrm>
          <a:prstGeom prst="straightConnector1">
            <a:avLst/>
          </a:prstGeom>
          <a:ln w="76200">
            <a:solidFill>
              <a:schemeClr val="bg1"/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3851920" y="3770558"/>
            <a:ext cx="1043378" cy="2904"/>
          </a:xfrm>
          <a:prstGeom prst="straightConnector1">
            <a:avLst/>
          </a:prstGeom>
          <a:ln w="76200">
            <a:solidFill>
              <a:schemeClr val="bg1"/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1691680" y="2563449"/>
            <a:ext cx="1872208" cy="1872208"/>
            <a:chOff x="6084168" y="1052736"/>
            <a:chExt cx="1872208" cy="1872208"/>
          </a:xfrm>
        </p:grpSpPr>
        <p:sp>
          <p:nvSpPr>
            <p:cNvPr id="21" name="Oval 20"/>
            <p:cNvSpPr/>
            <p:nvPr/>
          </p:nvSpPr>
          <p:spPr>
            <a:xfrm>
              <a:off x="6084168" y="1052736"/>
              <a:ext cx="1872208" cy="18722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6516216" y="1700808"/>
              <a:ext cx="360040" cy="0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7164288" y="1700808"/>
              <a:ext cx="360040" cy="0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6732240" y="2348880"/>
              <a:ext cx="540060" cy="0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6835567" y="1673529"/>
              <a:ext cx="8384" cy="162461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7164288" y="1682365"/>
              <a:ext cx="0" cy="171682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5209122" y="2563449"/>
            <a:ext cx="1872208" cy="1872208"/>
            <a:chOff x="3929382" y="1124744"/>
            <a:chExt cx="1872208" cy="1872208"/>
          </a:xfrm>
        </p:grpSpPr>
        <p:sp>
          <p:nvSpPr>
            <p:cNvPr id="31" name="Oval 30"/>
            <p:cNvSpPr/>
            <p:nvPr/>
          </p:nvSpPr>
          <p:spPr>
            <a:xfrm>
              <a:off x="3929382" y="1124744"/>
              <a:ext cx="1872208" cy="18722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4361430" y="1772816"/>
              <a:ext cx="36004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5009502" y="1772816"/>
              <a:ext cx="36004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4572000" y="2348880"/>
              <a:ext cx="54006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5400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Canalul interogativ (3)</a:t>
            </a:r>
            <a:endParaRPr lang="ro-RO" dirty="0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3868815" y="3271854"/>
            <a:ext cx="1080120" cy="0"/>
          </a:xfrm>
          <a:prstGeom prst="straightConnector1">
            <a:avLst/>
          </a:prstGeom>
          <a:ln w="76200">
            <a:solidFill>
              <a:schemeClr val="bg1"/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3851920" y="3770558"/>
            <a:ext cx="1043378" cy="2904"/>
          </a:xfrm>
          <a:prstGeom prst="straightConnector1">
            <a:avLst/>
          </a:prstGeom>
          <a:ln w="76200">
            <a:solidFill>
              <a:schemeClr val="bg1"/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5209122" y="2563449"/>
            <a:ext cx="1872208" cy="1872208"/>
            <a:chOff x="3929382" y="1124744"/>
            <a:chExt cx="1872208" cy="1872208"/>
          </a:xfrm>
        </p:grpSpPr>
        <p:sp>
          <p:nvSpPr>
            <p:cNvPr id="31" name="Oval 30"/>
            <p:cNvSpPr/>
            <p:nvPr/>
          </p:nvSpPr>
          <p:spPr>
            <a:xfrm>
              <a:off x="3929382" y="1124744"/>
              <a:ext cx="1872208" cy="18722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4361430" y="1772816"/>
              <a:ext cx="36004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5009502" y="1772816"/>
              <a:ext cx="36004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4572000" y="2348880"/>
              <a:ext cx="54006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1736420" y="2563449"/>
            <a:ext cx="1872208" cy="1872208"/>
            <a:chOff x="3929382" y="1124744"/>
            <a:chExt cx="1872208" cy="1872208"/>
          </a:xfrm>
        </p:grpSpPr>
        <p:sp>
          <p:nvSpPr>
            <p:cNvPr id="18" name="Oval 17"/>
            <p:cNvSpPr/>
            <p:nvPr/>
          </p:nvSpPr>
          <p:spPr>
            <a:xfrm>
              <a:off x="3929382" y="1124744"/>
              <a:ext cx="1872208" cy="18722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4361430" y="1772816"/>
              <a:ext cx="36004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5009502" y="1772816"/>
              <a:ext cx="36004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4572000" y="2348880"/>
              <a:ext cx="54006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8787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Canalul empatic (4)</a:t>
            </a:r>
            <a:endParaRPr lang="ro-RO" dirty="0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3868815" y="3271854"/>
            <a:ext cx="1080120" cy="0"/>
          </a:xfrm>
          <a:prstGeom prst="straightConnector1">
            <a:avLst/>
          </a:prstGeom>
          <a:ln w="76200">
            <a:solidFill>
              <a:schemeClr val="bg1"/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3851920" y="3770558"/>
            <a:ext cx="1043378" cy="2904"/>
          </a:xfrm>
          <a:prstGeom prst="straightConnector1">
            <a:avLst/>
          </a:prstGeom>
          <a:ln w="76200">
            <a:solidFill>
              <a:schemeClr val="bg1"/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1780583" y="2559223"/>
            <a:ext cx="1872208" cy="1872208"/>
            <a:chOff x="1367644" y="1988840"/>
            <a:chExt cx="1872208" cy="1872208"/>
          </a:xfrm>
        </p:grpSpPr>
        <p:sp>
          <p:nvSpPr>
            <p:cNvPr id="16" name="Oval 15"/>
            <p:cNvSpPr/>
            <p:nvPr/>
          </p:nvSpPr>
          <p:spPr>
            <a:xfrm>
              <a:off x="1367644" y="1988840"/>
              <a:ext cx="1872208" cy="18722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20" name="Block Arc 19"/>
            <p:cNvSpPr/>
            <p:nvPr/>
          </p:nvSpPr>
          <p:spPr>
            <a:xfrm rot="10800000">
              <a:off x="2051720" y="3140968"/>
              <a:ext cx="576064" cy="288032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  <p:sp>
          <p:nvSpPr>
            <p:cNvPr id="21" name="Block Arc 20"/>
            <p:cNvSpPr/>
            <p:nvPr/>
          </p:nvSpPr>
          <p:spPr>
            <a:xfrm rot="10800000">
              <a:off x="1727684" y="2564905"/>
              <a:ext cx="396044" cy="216023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  <p:sp>
          <p:nvSpPr>
            <p:cNvPr id="22" name="Block Arc 21"/>
            <p:cNvSpPr/>
            <p:nvPr/>
          </p:nvSpPr>
          <p:spPr>
            <a:xfrm rot="10800000">
              <a:off x="2429762" y="2564905"/>
              <a:ext cx="396044" cy="216023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220072" y="2559223"/>
            <a:ext cx="1872208" cy="1872208"/>
            <a:chOff x="3929382" y="3573015"/>
            <a:chExt cx="1872208" cy="1872208"/>
          </a:xfrm>
        </p:grpSpPr>
        <p:sp>
          <p:nvSpPr>
            <p:cNvPr id="25" name="Oval 24"/>
            <p:cNvSpPr/>
            <p:nvPr/>
          </p:nvSpPr>
          <p:spPr>
            <a:xfrm>
              <a:off x="3929382" y="3573015"/>
              <a:ext cx="1872208" cy="18722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26" name="Block Arc 25"/>
            <p:cNvSpPr/>
            <p:nvPr/>
          </p:nvSpPr>
          <p:spPr>
            <a:xfrm rot="10800000">
              <a:off x="4598605" y="4725143"/>
              <a:ext cx="576064" cy="288032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  <p:sp>
          <p:nvSpPr>
            <p:cNvPr id="28" name="Block Arc 27"/>
            <p:cNvSpPr/>
            <p:nvPr/>
          </p:nvSpPr>
          <p:spPr>
            <a:xfrm>
              <a:off x="4325426" y="4185084"/>
              <a:ext cx="396044" cy="216023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  <p:sp>
          <p:nvSpPr>
            <p:cNvPr id="36" name="Block Arc 35"/>
            <p:cNvSpPr/>
            <p:nvPr/>
          </p:nvSpPr>
          <p:spPr>
            <a:xfrm rot="248817">
              <a:off x="4976647" y="4195619"/>
              <a:ext cx="396044" cy="216023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686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Canalul ludic (5)</a:t>
            </a:r>
            <a:endParaRPr lang="ro-RO" dirty="0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3868815" y="3271854"/>
            <a:ext cx="1080120" cy="0"/>
          </a:xfrm>
          <a:prstGeom prst="straightConnector1">
            <a:avLst/>
          </a:prstGeom>
          <a:ln w="76200">
            <a:solidFill>
              <a:schemeClr val="bg1"/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3851920" y="3770558"/>
            <a:ext cx="1043378" cy="2904"/>
          </a:xfrm>
          <a:prstGeom prst="straightConnector1">
            <a:avLst/>
          </a:prstGeom>
          <a:ln w="76200">
            <a:solidFill>
              <a:schemeClr val="bg1"/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1780583" y="2559223"/>
            <a:ext cx="1872208" cy="1872208"/>
            <a:chOff x="1367644" y="1988840"/>
            <a:chExt cx="1872208" cy="1872208"/>
          </a:xfrm>
        </p:grpSpPr>
        <p:sp>
          <p:nvSpPr>
            <p:cNvPr id="16" name="Oval 15"/>
            <p:cNvSpPr/>
            <p:nvPr/>
          </p:nvSpPr>
          <p:spPr>
            <a:xfrm>
              <a:off x="1367644" y="1988840"/>
              <a:ext cx="1872208" cy="18722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20" name="Block Arc 19"/>
            <p:cNvSpPr/>
            <p:nvPr/>
          </p:nvSpPr>
          <p:spPr>
            <a:xfrm rot="10800000">
              <a:off x="2051720" y="3140968"/>
              <a:ext cx="576064" cy="288032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  <p:sp>
          <p:nvSpPr>
            <p:cNvPr id="21" name="Block Arc 20"/>
            <p:cNvSpPr/>
            <p:nvPr/>
          </p:nvSpPr>
          <p:spPr>
            <a:xfrm rot="10800000">
              <a:off x="1727684" y="2564905"/>
              <a:ext cx="396044" cy="216023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  <p:sp>
          <p:nvSpPr>
            <p:cNvPr id="22" name="Block Arc 21"/>
            <p:cNvSpPr/>
            <p:nvPr/>
          </p:nvSpPr>
          <p:spPr>
            <a:xfrm rot="10800000">
              <a:off x="2429762" y="2564905"/>
              <a:ext cx="396044" cy="216023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220072" y="2559223"/>
            <a:ext cx="1872208" cy="1872208"/>
            <a:chOff x="3929382" y="3573015"/>
            <a:chExt cx="1872208" cy="1872208"/>
          </a:xfrm>
        </p:grpSpPr>
        <p:sp>
          <p:nvSpPr>
            <p:cNvPr id="25" name="Oval 24"/>
            <p:cNvSpPr/>
            <p:nvPr/>
          </p:nvSpPr>
          <p:spPr>
            <a:xfrm>
              <a:off x="3929382" y="3573015"/>
              <a:ext cx="1872208" cy="18722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26" name="Block Arc 25"/>
            <p:cNvSpPr/>
            <p:nvPr/>
          </p:nvSpPr>
          <p:spPr>
            <a:xfrm rot="10800000">
              <a:off x="4598605" y="4725143"/>
              <a:ext cx="576064" cy="288032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  <p:sp>
          <p:nvSpPr>
            <p:cNvPr id="28" name="Block Arc 27"/>
            <p:cNvSpPr/>
            <p:nvPr/>
          </p:nvSpPr>
          <p:spPr>
            <a:xfrm>
              <a:off x="4325426" y="4185084"/>
              <a:ext cx="396044" cy="216023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  <p:sp>
          <p:nvSpPr>
            <p:cNvPr id="36" name="Block Arc 35"/>
            <p:cNvSpPr/>
            <p:nvPr/>
          </p:nvSpPr>
          <p:spPr>
            <a:xfrm rot="248817">
              <a:off x="4976647" y="4195619"/>
              <a:ext cx="396044" cy="216023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360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Î</a:t>
            </a:r>
            <a:r>
              <a:rPr lang="ro-RO" dirty="0" smtClean="0"/>
              <a:t>ntrebări și răspunsuri</a:t>
            </a:r>
            <a:endParaRPr lang="ro-RO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1484784"/>
            <a:ext cx="5728096" cy="3806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46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rotary-brasov.ro/wp-content/uploads/2013/11/Rotary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76672"/>
            <a:ext cx="2275706" cy="2275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3"/>
          <p:cNvSpPr txBox="1">
            <a:spLocks/>
          </p:cNvSpPr>
          <p:nvPr/>
        </p:nvSpPr>
        <p:spPr>
          <a:xfrm>
            <a:off x="1377317" y="2492896"/>
            <a:ext cx="6336704" cy="1440160"/>
          </a:xfrm>
          <a:prstGeom prst="rect">
            <a:avLst/>
          </a:prstGeom>
        </p:spPr>
        <p:txBody>
          <a:bodyPr vert="horz" lIns="121899" tIns="60949" rIns="121899" bIns="60949" rtlCol="0" anchor="ctr">
            <a:noAutofit/>
          </a:bodyPr>
          <a:lstStyle>
            <a:lvl1pPr algn="l" defTabSz="1218987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3200" dirty="0"/>
              <a:t>a</a:t>
            </a:r>
            <a:r>
              <a:rPr lang="en-US" sz="3200" dirty="0" err="1" smtClean="0"/>
              <a:t>specte</a:t>
            </a:r>
            <a:r>
              <a:rPr lang="en-US" sz="3200" dirty="0" smtClean="0"/>
              <a:t> </a:t>
            </a:r>
            <a:endParaRPr lang="en-US" sz="3200" dirty="0"/>
          </a:p>
          <a:p>
            <a:r>
              <a:rPr lang="en-US" sz="3200" dirty="0"/>
              <a:t>legate de </a:t>
            </a:r>
            <a:r>
              <a:rPr lang="en-US" sz="3200" dirty="0" err="1"/>
              <a:t>transferul</a:t>
            </a:r>
            <a:r>
              <a:rPr lang="en-US" sz="3200" dirty="0"/>
              <a:t> </a:t>
            </a:r>
            <a:r>
              <a:rPr lang="en-US" sz="3200" dirty="0" err="1"/>
              <a:t>cunoștințelor</a:t>
            </a:r>
            <a:r>
              <a:rPr lang="en-US" sz="3200" dirty="0"/>
              <a:t> </a:t>
            </a:r>
          </a:p>
          <a:p>
            <a:r>
              <a:rPr lang="en-US" sz="3200" dirty="0" err="1"/>
              <a:t>către</a:t>
            </a:r>
            <a:r>
              <a:rPr lang="en-US" sz="3200" dirty="0"/>
              <a:t> </a:t>
            </a:r>
            <a:r>
              <a:rPr lang="en-US" sz="3200" dirty="0" err="1"/>
              <a:t>membrii</a:t>
            </a:r>
            <a:r>
              <a:rPr lang="en-US" sz="3200" dirty="0"/>
              <a:t> </a:t>
            </a:r>
            <a:r>
              <a:rPr lang="en-US" sz="3200" dirty="0" err="1"/>
              <a:t>clubului</a:t>
            </a:r>
            <a:r>
              <a:rPr lang="en-US" sz="3200" dirty="0"/>
              <a:t> </a:t>
            </a: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1377317" y="4365104"/>
            <a:ext cx="6131024" cy="1070130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>
            <a:lvl1pPr algn="l" defTabSz="1218987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2000" dirty="0" smtClean="0"/>
              <a:t>Daniel Tănase, </a:t>
            </a:r>
            <a:r>
              <a:rPr lang="ro-RO" sz="2000" dirty="0" err="1" smtClean="0"/>
              <a:t>Sighisoara</a:t>
            </a:r>
            <a:r>
              <a:rPr lang="ro-RO" sz="2000" dirty="0" smtClean="0"/>
              <a:t>, octombrie 2014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7207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404664"/>
            <a:ext cx="6912768" cy="51845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5301208"/>
            <a:ext cx="5421288" cy="1287145"/>
          </a:xfrm>
        </p:spPr>
        <p:txBody>
          <a:bodyPr>
            <a:noAutofit/>
          </a:bodyPr>
          <a:lstStyle/>
          <a:p>
            <a:r>
              <a:rPr lang="ro-RO" sz="6000" dirty="0" smtClean="0">
                <a:latin typeface="Old English Text MT" panose="03040902040508030806" pitchFamily="66" charset="0"/>
              </a:rPr>
              <a:t>Mulțumesc!</a:t>
            </a:r>
            <a:endParaRPr lang="ro-RO" sz="6000" dirty="0">
              <a:latin typeface="Old English Text MT" panose="03040902040508030806" pitchFamily="66" charset="0"/>
            </a:endParaRPr>
          </a:p>
        </p:txBody>
      </p:sp>
      <p:pic>
        <p:nvPicPr>
          <p:cNvPr id="5" name="Picture 4" descr="http://www.rotary-brasov.ro/wp-content/uploads/2013/11/Rotary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996952"/>
            <a:ext cx="2275706" cy="2275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761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rotary-brasov.ro/wp-content/uploads/2013/11/Rotary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094" y="389188"/>
            <a:ext cx="2275706" cy="2275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730" y="689458"/>
            <a:ext cx="8229600" cy="711081"/>
          </a:xfrm>
        </p:spPr>
        <p:txBody>
          <a:bodyPr/>
          <a:lstStyle/>
          <a:p>
            <a:r>
              <a:rPr lang="ro-RO" dirty="0" smtClean="0"/>
              <a:t>Agendă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46298" y="1700808"/>
            <a:ext cx="8229600" cy="4713391"/>
          </a:xfrm>
        </p:spPr>
        <p:txBody>
          <a:bodyPr/>
          <a:lstStyle/>
          <a:p>
            <a:r>
              <a:rPr lang="ro-RO" dirty="0" smtClean="0"/>
              <a:t>Experiențe personale</a:t>
            </a:r>
            <a:endParaRPr lang="en-US" dirty="0" smtClean="0"/>
          </a:p>
          <a:p>
            <a:r>
              <a:rPr lang="ro-RO" dirty="0" smtClean="0"/>
              <a:t>Elemente ale unei instruiri reușite</a:t>
            </a:r>
            <a:endParaRPr lang="en-US" dirty="0" smtClean="0"/>
          </a:p>
          <a:p>
            <a:r>
              <a:rPr lang="ro-RO" dirty="0" smtClean="0"/>
              <a:t>Opțiuni pentru realizarea unei prezentări</a:t>
            </a:r>
          </a:p>
          <a:p>
            <a:r>
              <a:rPr lang="ro-RO" dirty="0" smtClean="0"/>
              <a:t>Interacțiunea cu audiența</a:t>
            </a:r>
          </a:p>
          <a:p>
            <a:r>
              <a:rPr lang="ro-RO" dirty="0" smtClean="0"/>
              <a:t>Întrebări și răspunsuri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5076056" y="4077072"/>
            <a:ext cx="19442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031720" y="3826670"/>
            <a:ext cx="1162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 smtClean="0">
                <a:solidFill>
                  <a:schemeClr val="bg1"/>
                </a:solidFill>
              </a:rPr>
              <a:t>20</a:t>
            </a:r>
            <a:r>
              <a:rPr lang="ro-RO" b="1" dirty="0" smtClean="0">
                <a:solidFill>
                  <a:schemeClr val="bg1"/>
                </a:solidFill>
              </a:rPr>
              <a:t> </a:t>
            </a:r>
            <a:r>
              <a:rPr lang="ro-RO" b="1" dirty="0" smtClean="0">
                <a:solidFill>
                  <a:schemeClr val="bg1"/>
                </a:solidFill>
              </a:rPr>
              <a:t>min.</a:t>
            </a:r>
            <a:endParaRPr lang="ro-RO" b="1" dirty="0">
              <a:solidFill>
                <a:schemeClr val="bg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087504" y="4941168"/>
            <a:ext cx="19442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967710" y="4658769"/>
            <a:ext cx="1226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 smtClean="0">
                <a:solidFill>
                  <a:schemeClr val="bg1"/>
                </a:solidFill>
              </a:rPr>
              <a:t> </a:t>
            </a:r>
            <a:r>
              <a:rPr lang="ro-RO" b="1" dirty="0" smtClean="0">
                <a:solidFill>
                  <a:schemeClr val="bg1"/>
                </a:solidFill>
              </a:rPr>
              <a:t>35</a:t>
            </a:r>
            <a:r>
              <a:rPr lang="ro-RO" b="1" dirty="0" smtClean="0">
                <a:solidFill>
                  <a:schemeClr val="bg1"/>
                </a:solidFill>
              </a:rPr>
              <a:t> </a:t>
            </a:r>
            <a:r>
              <a:rPr lang="ro-RO" b="1" dirty="0" smtClean="0">
                <a:solidFill>
                  <a:schemeClr val="bg1"/>
                </a:solidFill>
              </a:rPr>
              <a:t>min.</a:t>
            </a:r>
            <a:endParaRPr lang="ro-RO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8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rotary-brasov.ro/wp-content/uploads/2013/11/Rotary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13663"/>
            <a:ext cx="2275706" cy="2275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826492"/>
            <a:ext cx="8229600" cy="711081"/>
          </a:xfrm>
        </p:spPr>
        <p:txBody>
          <a:bodyPr/>
          <a:lstStyle/>
          <a:p>
            <a:r>
              <a:rPr lang="ro-RO" dirty="0" smtClean="0"/>
              <a:t>Etape ale realizării unei instruiri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46298" y="1844824"/>
            <a:ext cx="8229600" cy="3888432"/>
          </a:xfrm>
        </p:spPr>
        <p:txBody>
          <a:bodyPr>
            <a:normAutofit/>
          </a:bodyPr>
          <a:lstStyle/>
          <a:p>
            <a:pPr lvl="0"/>
            <a:r>
              <a:rPr lang="ro-RO" dirty="0"/>
              <a:t>Cercetarea</a:t>
            </a:r>
          </a:p>
          <a:p>
            <a:pPr lvl="0"/>
            <a:r>
              <a:rPr lang="ro-RO" dirty="0" smtClean="0"/>
              <a:t>Pregătirea</a:t>
            </a:r>
            <a:r>
              <a:rPr lang="ro-RO" dirty="0"/>
              <a:t>, planificarea</a:t>
            </a:r>
          </a:p>
          <a:p>
            <a:pPr lvl="0"/>
            <a:r>
              <a:rPr lang="ro-RO" dirty="0"/>
              <a:t>Exersarea</a:t>
            </a:r>
          </a:p>
          <a:p>
            <a:pPr lvl="0"/>
            <a:r>
              <a:rPr lang="ro-RO" dirty="0"/>
              <a:t>Prezentarea </a:t>
            </a:r>
            <a:r>
              <a:rPr lang="ro-RO" dirty="0" smtClean="0"/>
              <a:t>propriu-zisă</a:t>
            </a:r>
            <a:endParaRPr lang="ro-RO" dirty="0"/>
          </a:p>
          <a:p>
            <a:pPr lvl="0"/>
            <a:r>
              <a:rPr lang="ro-RO" dirty="0" smtClean="0"/>
              <a:t>Analiză, </a:t>
            </a:r>
            <a:r>
              <a:rPr lang="ro-RO" dirty="0"/>
              <a:t>idei de </a:t>
            </a:r>
            <a:r>
              <a:rPr lang="ro-RO" dirty="0" smtClean="0"/>
              <a:t>îmbunătățire </a:t>
            </a:r>
            <a:r>
              <a:rPr lang="ro-RO" dirty="0"/>
              <a:t>î</a:t>
            </a:r>
            <a:r>
              <a:rPr lang="ro-RO" dirty="0" smtClean="0"/>
              <a:t>n </a:t>
            </a:r>
            <a:r>
              <a:rPr lang="ro-RO" dirty="0"/>
              <a:t>viitor  </a:t>
            </a:r>
          </a:p>
        </p:txBody>
      </p:sp>
    </p:spTree>
    <p:extLst>
      <p:ext uri="{BB962C8B-B14F-4D97-AF65-F5344CB8AC3E}">
        <p14:creationId xmlns:p14="http://schemas.microsoft.com/office/powerpoint/2010/main" val="78415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rotary-brasov.ro/wp-content/uploads/2013/11/Rotary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13663"/>
            <a:ext cx="2275706" cy="2275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826492"/>
            <a:ext cx="8229600" cy="711081"/>
          </a:xfrm>
        </p:spPr>
        <p:txBody>
          <a:bodyPr/>
          <a:lstStyle/>
          <a:p>
            <a:r>
              <a:rPr lang="ro-RO" dirty="0" smtClean="0"/>
              <a:t>Opțiuni prezentare .</a:t>
            </a:r>
            <a:r>
              <a:rPr lang="ro-RO" dirty="0" err="1" smtClean="0"/>
              <a:t>ppt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46298" y="1844824"/>
            <a:ext cx="8229600" cy="3888432"/>
          </a:xfrm>
        </p:spPr>
        <p:txBody>
          <a:bodyPr>
            <a:normAutofit/>
          </a:bodyPr>
          <a:lstStyle/>
          <a:p>
            <a:pPr lvl="0"/>
            <a:r>
              <a:rPr lang="ro-RO" dirty="0" smtClean="0"/>
              <a:t>Când folosim prezentări .</a:t>
            </a:r>
            <a:r>
              <a:rPr lang="ro-RO" dirty="0" err="1" smtClean="0"/>
              <a:t>ppt</a:t>
            </a:r>
            <a:endParaRPr lang="ro-RO" dirty="0"/>
          </a:p>
          <a:p>
            <a:pPr lvl="0"/>
            <a:r>
              <a:rPr lang="ro-RO" dirty="0" smtClean="0"/>
              <a:t>Cum alegem „</a:t>
            </a:r>
            <a:r>
              <a:rPr lang="ro-RO" dirty="0" err="1" smtClean="0"/>
              <a:t>template-ul</a:t>
            </a:r>
            <a:r>
              <a:rPr lang="ro-RO" dirty="0" smtClean="0"/>
              <a:t>”?</a:t>
            </a:r>
            <a:endParaRPr lang="ro-RO" dirty="0"/>
          </a:p>
          <a:p>
            <a:pPr lvl="0"/>
            <a:r>
              <a:rPr lang="ro-RO" dirty="0" smtClean="0"/>
              <a:t>Cât de mult text?</a:t>
            </a:r>
            <a:endParaRPr lang="ro-RO" dirty="0"/>
          </a:p>
          <a:p>
            <a:pPr lvl="0"/>
            <a:r>
              <a:rPr lang="ro-RO" dirty="0" smtClean="0"/>
              <a:t>Câte </a:t>
            </a:r>
            <a:r>
              <a:rPr lang="ro-RO" dirty="0" err="1" smtClean="0"/>
              <a:t>slide</a:t>
            </a:r>
            <a:r>
              <a:rPr lang="ro-RO" dirty="0" smtClean="0"/>
              <a:t>-uri?</a:t>
            </a:r>
            <a:endParaRPr lang="ro-RO" dirty="0"/>
          </a:p>
          <a:p>
            <a:pPr lvl="0"/>
            <a:r>
              <a:rPr lang="ro-RO" dirty="0" smtClean="0"/>
              <a:t>Exemple</a:t>
            </a:r>
            <a:r>
              <a:rPr lang="ro-RO" dirty="0"/>
              <a:t>  </a:t>
            </a:r>
          </a:p>
        </p:txBody>
      </p:sp>
    </p:spTree>
    <p:extLst>
      <p:ext uri="{BB962C8B-B14F-4D97-AF65-F5344CB8AC3E}">
        <p14:creationId xmlns:p14="http://schemas.microsoft.com/office/powerpoint/2010/main" val="197224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2.bp.blogspot.com/-nBH96nb_Kk8/UbaiuDiP76I/AAAAAAAAAH4/0JRsW-NOHDE/s1600/deba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12776"/>
            <a:ext cx="5589297" cy="415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rotary-brasov.ro/wp-content/uploads/2013/11/Rotary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04664"/>
            <a:ext cx="2275706" cy="2275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95536" y="332656"/>
            <a:ext cx="5472608" cy="874316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>
            <a:lvl1pPr algn="l" defTabSz="1218987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dirty="0" smtClean="0"/>
              <a:t>Dezbatere între prieteni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9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rotary-brasov.ro/wp-content/uploads/2013/11/Rotary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76672"/>
            <a:ext cx="2275706" cy="2275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3"/>
          <p:cNvSpPr txBox="1">
            <a:spLocks/>
          </p:cNvSpPr>
          <p:nvPr/>
        </p:nvSpPr>
        <p:spPr>
          <a:xfrm>
            <a:off x="1377317" y="2492896"/>
            <a:ext cx="6336704" cy="1440160"/>
          </a:xfrm>
          <a:prstGeom prst="rect">
            <a:avLst/>
          </a:prstGeom>
        </p:spPr>
        <p:txBody>
          <a:bodyPr vert="horz" lIns="121899" tIns="60949" rIns="121899" bIns="60949" rtlCol="0" anchor="ctr">
            <a:noAutofit/>
          </a:bodyPr>
          <a:lstStyle>
            <a:lvl1pPr algn="l" defTabSz="1218987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3200" dirty="0" smtClean="0"/>
              <a:t>Interacțiunea cu audiența</a:t>
            </a:r>
            <a:endParaRPr lang="en-US" sz="3200" dirty="0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1377317" y="4365104"/>
            <a:ext cx="6131024" cy="1070130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>
            <a:lvl1pPr algn="l" defTabSz="1218987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2000" dirty="0" smtClean="0"/>
              <a:t>Daniel Tănase, </a:t>
            </a:r>
            <a:r>
              <a:rPr lang="ro-RO" sz="2000" dirty="0" err="1" smtClean="0"/>
              <a:t>Sighisoara</a:t>
            </a:r>
            <a:r>
              <a:rPr lang="ro-RO" sz="2000" dirty="0" smtClean="0"/>
              <a:t>, octombrie 2014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8611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477123" y="1096096"/>
            <a:ext cx="1872208" cy="1872208"/>
            <a:chOff x="6084168" y="1052736"/>
            <a:chExt cx="1872208" cy="1872208"/>
          </a:xfrm>
        </p:grpSpPr>
        <p:sp>
          <p:nvSpPr>
            <p:cNvPr id="2" name="Oval 1"/>
            <p:cNvSpPr/>
            <p:nvPr/>
          </p:nvSpPr>
          <p:spPr>
            <a:xfrm>
              <a:off x="6084168" y="1052736"/>
              <a:ext cx="1872208" cy="18722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6516216" y="1700808"/>
              <a:ext cx="360040" cy="0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164288" y="1700808"/>
              <a:ext cx="360040" cy="0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6732240" y="2348880"/>
              <a:ext cx="540060" cy="0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H="1">
              <a:off x="6835567" y="1673529"/>
              <a:ext cx="8384" cy="162461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7164288" y="1682365"/>
              <a:ext cx="0" cy="171682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/>
          <p:cNvGrpSpPr/>
          <p:nvPr/>
        </p:nvGrpSpPr>
        <p:grpSpPr>
          <a:xfrm>
            <a:off x="2699175" y="1093737"/>
            <a:ext cx="1872208" cy="1872208"/>
            <a:chOff x="3929382" y="1124744"/>
            <a:chExt cx="1872208" cy="1872208"/>
          </a:xfrm>
        </p:grpSpPr>
        <p:sp>
          <p:nvSpPr>
            <p:cNvPr id="25" name="Oval 24"/>
            <p:cNvSpPr/>
            <p:nvPr/>
          </p:nvSpPr>
          <p:spPr>
            <a:xfrm>
              <a:off x="3929382" y="1124744"/>
              <a:ext cx="1872208" cy="18722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4361430" y="1772816"/>
              <a:ext cx="36004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5009502" y="1772816"/>
              <a:ext cx="36004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4572000" y="2348880"/>
              <a:ext cx="54006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1455278" y="3325985"/>
            <a:ext cx="1872208" cy="1872208"/>
            <a:chOff x="1367644" y="1988840"/>
            <a:chExt cx="1872208" cy="1872208"/>
          </a:xfrm>
        </p:grpSpPr>
        <p:sp>
          <p:nvSpPr>
            <p:cNvPr id="34" name="Oval 33"/>
            <p:cNvSpPr/>
            <p:nvPr/>
          </p:nvSpPr>
          <p:spPr>
            <a:xfrm>
              <a:off x="1367644" y="1988840"/>
              <a:ext cx="1872208" cy="18722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40" name="Block Arc 39"/>
            <p:cNvSpPr/>
            <p:nvPr/>
          </p:nvSpPr>
          <p:spPr>
            <a:xfrm rot="10800000">
              <a:off x="2051720" y="3140968"/>
              <a:ext cx="576064" cy="288032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  <p:sp>
          <p:nvSpPr>
            <p:cNvPr id="42" name="Block Arc 41"/>
            <p:cNvSpPr/>
            <p:nvPr/>
          </p:nvSpPr>
          <p:spPr>
            <a:xfrm rot="10800000">
              <a:off x="1727684" y="2564905"/>
              <a:ext cx="396044" cy="216023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  <p:sp>
          <p:nvSpPr>
            <p:cNvPr id="43" name="Block Arc 42"/>
            <p:cNvSpPr/>
            <p:nvPr/>
          </p:nvSpPr>
          <p:spPr>
            <a:xfrm rot="10800000">
              <a:off x="2429762" y="2564905"/>
              <a:ext cx="396044" cy="216023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779295" y="3325985"/>
            <a:ext cx="1872208" cy="1872208"/>
            <a:chOff x="3929382" y="3573015"/>
            <a:chExt cx="1872208" cy="1872208"/>
          </a:xfrm>
        </p:grpSpPr>
        <p:sp>
          <p:nvSpPr>
            <p:cNvPr id="48" name="Oval 47"/>
            <p:cNvSpPr/>
            <p:nvPr/>
          </p:nvSpPr>
          <p:spPr>
            <a:xfrm>
              <a:off x="3929382" y="3573015"/>
              <a:ext cx="1872208" cy="18722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49" name="Block Arc 48"/>
            <p:cNvSpPr/>
            <p:nvPr/>
          </p:nvSpPr>
          <p:spPr>
            <a:xfrm rot="10800000">
              <a:off x="4598605" y="4725143"/>
              <a:ext cx="576064" cy="288032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  <p:sp>
          <p:nvSpPr>
            <p:cNvPr id="50" name="Block Arc 49"/>
            <p:cNvSpPr/>
            <p:nvPr/>
          </p:nvSpPr>
          <p:spPr>
            <a:xfrm>
              <a:off x="4325426" y="4185084"/>
              <a:ext cx="396044" cy="216023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  <p:sp>
          <p:nvSpPr>
            <p:cNvPr id="51" name="Block Arc 50"/>
            <p:cNvSpPr/>
            <p:nvPr/>
          </p:nvSpPr>
          <p:spPr>
            <a:xfrm rot="248817">
              <a:off x="4976647" y="4195619"/>
              <a:ext cx="396044" cy="216023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schemeClr val="tx1"/>
                </a:solidFill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084168" y="1196752"/>
            <a:ext cx="1872208" cy="1872208"/>
            <a:chOff x="5940152" y="1093737"/>
            <a:chExt cx="1872208" cy="1872208"/>
          </a:xfrm>
        </p:grpSpPr>
        <p:sp>
          <p:nvSpPr>
            <p:cNvPr id="57" name="Oval 56"/>
            <p:cNvSpPr/>
            <p:nvPr/>
          </p:nvSpPr>
          <p:spPr>
            <a:xfrm>
              <a:off x="5940152" y="1093737"/>
              <a:ext cx="1872208" cy="18722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cxnSp>
          <p:nvCxnSpPr>
            <p:cNvPr id="58" name="Straight Connector 57"/>
            <p:cNvCxnSpPr/>
            <p:nvPr/>
          </p:nvCxnSpPr>
          <p:spPr>
            <a:xfrm>
              <a:off x="6372200" y="1741809"/>
              <a:ext cx="36004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7020272" y="1741809"/>
              <a:ext cx="36004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6582770" y="2317873"/>
              <a:ext cx="54006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V="1">
              <a:off x="6331993" y="1741809"/>
              <a:ext cx="80413" cy="132434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flipV="1">
              <a:off x="6980065" y="1719441"/>
              <a:ext cx="59904" cy="1548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flipH="1" flipV="1">
              <a:off x="7319599" y="1731903"/>
              <a:ext cx="78184" cy="11997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flipH="1" flipV="1">
              <a:off x="6684635" y="1741799"/>
              <a:ext cx="87812" cy="132444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3765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77"/>
          <p:cNvGrpSpPr/>
          <p:nvPr/>
        </p:nvGrpSpPr>
        <p:grpSpPr>
          <a:xfrm>
            <a:off x="1619672" y="2348880"/>
            <a:ext cx="1872208" cy="1872208"/>
            <a:chOff x="5940152" y="1093737"/>
            <a:chExt cx="1872208" cy="1872208"/>
          </a:xfrm>
        </p:grpSpPr>
        <p:sp>
          <p:nvSpPr>
            <p:cNvPr id="57" name="Oval 56"/>
            <p:cNvSpPr/>
            <p:nvPr/>
          </p:nvSpPr>
          <p:spPr>
            <a:xfrm>
              <a:off x="5940152" y="1093737"/>
              <a:ext cx="1872208" cy="18722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cxnSp>
          <p:nvCxnSpPr>
            <p:cNvPr id="58" name="Straight Connector 57"/>
            <p:cNvCxnSpPr/>
            <p:nvPr/>
          </p:nvCxnSpPr>
          <p:spPr>
            <a:xfrm>
              <a:off x="6372200" y="1741809"/>
              <a:ext cx="36004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7020272" y="1741809"/>
              <a:ext cx="36004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6582770" y="2317873"/>
              <a:ext cx="540060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V="1">
              <a:off x="6331993" y="1741809"/>
              <a:ext cx="80413" cy="132434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flipV="1">
              <a:off x="6980065" y="1719441"/>
              <a:ext cx="59904" cy="1548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flipH="1" flipV="1">
              <a:off x="7319599" y="1731903"/>
              <a:ext cx="78184" cy="11997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flipH="1" flipV="1">
              <a:off x="6684635" y="1741799"/>
              <a:ext cx="87812" cy="132444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itle 3"/>
          <p:cNvSpPr txBox="1">
            <a:spLocks/>
          </p:cNvSpPr>
          <p:nvPr/>
        </p:nvSpPr>
        <p:spPr>
          <a:xfrm>
            <a:off x="3759401" y="2492896"/>
            <a:ext cx="3332879" cy="1440160"/>
          </a:xfrm>
          <a:prstGeom prst="rect">
            <a:avLst/>
          </a:prstGeom>
        </p:spPr>
        <p:txBody>
          <a:bodyPr vert="horz" lIns="121899" tIns="60949" rIns="121899" bIns="60949" rtlCol="0" anchor="ctr">
            <a:noAutofit/>
          </a:bodyPr>
          <a:lstStyle>
            <a:lvl1pPr algn="l" defTabSz="1218987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4800" dirty="0" smtClean="0"/>
              <a:t>PROTECTOR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55213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292</Words>
  <Application>Microsoft Office PowerPoint</Application>
  <PresentationFormat>On-screen Show (4:3)</PresentationFormat>
  <Paragraphs>61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Old English Text MT</vt:lpstr>
      <vt:lpstr>Office Theme</vt:lpstr>
      <vt:lpstr>PowerPoint Presentation</vt:lpstr>
      <vt:lpstr>PowerPoint Presentation</vt:lpstr>
      <vt:lpstr>Agendă</vt:lpstr>
      <vt:lpstr>Etape ale realizării unei instruiri</vt:lpstr>
      <vt:lpstr>Opțiuni prezentare .ppt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Canalul de intervenție (1)</vt:lpstr>
      <vt:lpstr>Canalul directiv (2)</vt:lpstr>
      <vt:lpstr>Canalul interogativ (3)</vt:lpstr>
      <vt:lpstr>Canalul empatic (4)</vt:lpstr>
      <vt:lpstr>Canalul ludic (5)</vt:lpstr>
      <vt:lpstr>Întrebări și răspunsuri</vt:lpstr>
      <vt:lpstr>Mulțumesc!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2014-02-21T02:04:43Z</dcterms:created>
  <dcterms:modified xsi:type="dcterms:W3CDTF">2014-10-25T17:08:42Z</dcterms:modified>
</cp:coreProperties>
</file>